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Default Extension="png" ContentType="image/png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8600" y="228600"/>
            <a:ext cx="8686800" cy="1103630"/>
          </a:xfrm>
          <a:custGeom>
            <a:avLst/>
            <a:gdLst/>
            <a:ahLst/>
            <a:cxnLst/>
            <a:rect l="l" t="t" r="r" b="b"/>
            <a:pathLst>
              <a:path w="8686800" h="1103630">
                <a:moveTo>
                  <a:pt x="0" y="0"/>
                </a:moveTo>
                <a:lnTo>
                  <a:pt x="8686800" y="0"/>
                </a:lnTo>
                <a:lnTo>
                  <a:pt x="8686800" y="1103312"/>
                </a:lnTo>
                <a:lnTo>
                  <a:pt x="0" y="1103312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6992937" y="417513"/>
            <a:ext cx="1720227" cy="74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8600" y="704976"/>
            <a:ext cx="8686800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032B5F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8600" y="228600"/>
            <a:ext cx="8686800" cy="1103630"/>
          </a:xfrm>
          <a:custGeom>
            <a:avLst/>
            <a:gdLst/>
            <a:ahLst/>
            <a:cxnLst/>
            <a:rect l="l" t="t" r="r" b="b"/>
            <a:pathLst>
              <a:path w="8686800" h="1103630">
                <a:moveTo>
                  <a:pt x="0" y="0"/>
                </a:moveTo>
                <a:lnTo>
                  <a:pt x="8686800" y="0"/>
                </a:lnTo>
                <a:lnTo>
                  <a:pt x="8686800" y="1103312"/>
                </a:lnTo>
                <a:lnTo>
                  <a:pt x="0" y="1103312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6992937" y="417513"/>
            <a:ext cx="1720227" cy="744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600" y="493140"/>
            <a:ext cx="8686800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7372" y="1541716"/>
            <a:ext cx="8009255" cy="4519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032B5F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746125" y="6391107"/>
            <a:ext cx="3278504" cy="14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194650" y="6391107"/>
            <a:ext cx="450215" cy="14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666666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8.jpg"/><Relationship Id="rId8" Type="http://schemas.openxmlformats.org/officeDocument/2006/relationships/image" Target="../media/image29.jpg"/><Relationship Id="rId9" Type="http://schemas.openxmlformats.org/officeDocument/2006/relationships/image" Target="../media/image30.jpg"/><Relationship Id="rId10" Type="http://schemas.openxmlformats.org/officeDocument/2006/relationships/image" Target="../media/image31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hyperlink" Target="http://www.enocean-alliance.org/products" TargetMode="External"/><Relationship Id="rId4" Type="http://schemas.openxmlformats.org/officeDocument/2006/relationships/image" Target="../media/image36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jpg"/><Relationship Id="rId7" Type="http://schemas.openxmlformats.org/officeDocument/2006/relationships/image" Target="../media/image42.jpg"/><Relationship Id="rId8" Type="http://schemas.openxmlformats.org/officeDocument/2006/relationships/image" Target="../media/image43.jpg"/><Relationship Id="rId9" Type="http://schemas.openxmlformats.org/officeDocument/2006/relationships/image" Target="../media/image44.jpg"/><Relationship Id="rId10" Type="http://schemas.openxmlformats.org/officeDocument/2006/relationships/image" Target="../media/image45.png"/><Relationship Id="rId11" Type="http://schemas.openxmlformats.org/officeDocument/2006/relationships/image" Target="../media/image46.jpg"/><Relationship Id="rId12" Type="http://schemas.openxmlformats.org/officeDocument/2006/relationships/image" Target="../media/image47.jpg"/><Relationship Id="rId13" Type="http://schemas.openxmlformats.org/officeDocument/2006/relationships/image" Target="../media/image48.png"/><Relationship Id="rId14" Type="http://schemas.openxmlformats.org/officeDocument/2006/relationships/image" Target="../media/image49.jpg"/><Relationship Id="rId15" Type="http://schemas.openxmlformats.org/officeDocument/2006/relationships/image" Target="../media/image50.jpg"/><Relationship Id="rId16" Type="http://schemas.openxmlformats.org/officeDocument/2006/relationships/image" Target="../media/image51.jpg"/><Relationship Id="rId17" Type="http://schemas.openxmlformats.org/officeDocument/2006/relationships/image" Target="../media/image52.jpg"/><Relationship Id="rId18" Type="http://schemas.openxmlformats.org/officeDocument/2006/relationships/image" Target="../media/image53.jpg"/><Relationship Id="rId19" Type="http://schemas.openxmlformats.org/officeDocument/2006/relationships/image" Target="../media/image54.png"/><Relationship Id="rId20" Type="http://schemas.openxmlformats.org/officeDocument/2006/relationships/image" Target="../media/image55.jpg"/><Relationship Id="rId21" Type="http://schemas.openxmlformats.org/officeDocument/2006/relationships/image" Target="../media/image56.jpg"/><Relationship Id="rId22" Type="http://schemas.openxmlformats.org/officeDocument/2006/relationships/image" Target="../media/image57.jpg"/><Relationship Id="rId23" Type="http://schemas.openxmlformats.org/officeDocument/2006/relationships/image" Target="../media/image58.jpg"/><Relationship Id="rId24" Type="http://schemas.openxmlformats.org/officeDocument/2006/relationships/image" Target="../media/image59.jpg"/><Relationship Id="rId25" Type="http://schemas.openxmlformats.org/officeDocument/2006/relationships/image" Target="../media/image60.jpg"/><Relationship Id="rId26" Type="http://schemas.openxmlformats.org/officeDocument/2006/relationships/image" Target="../media/image61.jpg"/><Relationship Id="rId27" Type="http://schemas.openxmlformats.org/officeDocument/2006/relationships/image" Target="../media/image62.jpg"/><Relationship Id="rId28" Type="http://schemas.openxmlformats.org/officeDocument/2006/relationships/image" Target="../media/image63.png"/><Relationship Id="rId29" Type="http://schemas.openxmlformats.org/officeDocument/2006/relationships/image" Target="../media/image64.jpg"/><Relationship Id="rId30" Type="http://schemas.openxmlformats.org/officeDocument/2006/relationships/image" Target="../media/image65.png"/><Relationship Id="rId31" Type="http://schemas.openxmlformats.org/officeDocument/2006/relationships/image" Target="../media/image66.jpg"/><Relationship Id="rId32" Type="http://schemas.openxmlformats.org/officeDocument/2006/relationships/image" Target="../media/image67.jpg"/><Relationship Id="rId33" Type="http://schemas.openxmlformats.org/officeDocument/2006/relationships/image" Target="../media/image68.jpg"/><Relationship Id="rId34" Type="http://schemas.openxmlformats.org/officeDocument/2006/relationships/image" Target="../media/image69.jpg"/><Relationship Id="rId35" Type="http://schemas.openxmlformats.org/officeDocument/2006/relationships/image" Target="../media/image70.jpg"/><Relationship Id="rId36" Type="http://schemas.openxmlformats.org/officeDocument/2006/relationships/image" Target="../media/image71.jpg"/><Relationship Id="rId37" Type="http://schemas.openxmlformats.org/officeDocument/2006/relationships/image" Target="../media/image72.jpg"/><Relationship Id="rId38" Type="http://schemas.openxmlformats.org/officeDocument/2006/relationships/image" Target="../media/image73.jpg"/><Relationship Id="rId39" Type="http://schemas.openxmlformats.org/officeDocument/2006/relationships/image" Target="../media/image74.jpg"/><Relationship Id="rId40" Type="http://schemas.openxmlformats.org/officeDocument/2006/relationships/image" Target="../media/image75.jpg"/><Relationship Id="rId41" Type="http://schemas.openxmlformats.org/officeDocument/2006/relationships/image" Target="../media/image76.jpg"/><Relationship Id="rId42" Type="http://schemas.openxmlformats.org/officeDocument/2006/relationships/image" Target="../media/image77.jpg"/><Relationship Id="rId43" Type="http://schemas.openxmlformats.org/officeDocument/2006/relationships/image" Target="../media/image78.jpg"/><Relationship Id="rId44" Type="http://schemas.openxmlformats.org/officeDocument/2006/relationships/image" Target="../media/image79.jpg"/><Relationship Id="rId45" Type="http://schemas.openxmlformats.org/officeDocument/2006/relationships/image" Target="../media/image80.jpg"/><Relationship Id="rId46" Type="http://schemas.openxmlformats.org/officeDocument/2006/relationships/image" Target="../media/image81.jpg"/><Relationship Id="rId47" Type="http://schemas.openxmlformats.org/officeDocument/2006/relationships/image" Target="../media/image8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image" Target="../media/image45.png"/><Relationship Id="rId7" Type="http://schemas.openxmlformats.org/officeDocument/2006/relationships/image" Target="../media/image46.jpg"/><Relationship Id="rId8" Type="http://schemas.openxmlformats.org/officeDocument/2006/relationships/image" Target="../media/image47.jpg"/><Relationship Id="rId9" Type="http://schemas.openxmlformats.org/officeDocument/2006/relationships/image" Target="../media/image48.png"/><Relationship Id="rId10" Type="http://schemas.openxmlformats.org/officeDocument/2006/relationships/image" Target="../media/image49.jpg"/><Relationship Id="rId11" Type="http://schemas.openxmlformats.org/officeDocument/2006/relationships/image" Target="../media/image50.jpg"/><Relationship Id="rId12" Type="http://schemas.openxmlformats.org/officeDocument/2006/relationships/image" Target="../media/image51.jpg"/><Relationship Id="rId13" Type="http://schemas.openxmlformats.org/officeDocument/2006/relationships/image" Target="../media/image52.jpg"/><Relationship Id="rId14" Type="http://schemas.openxmlformats.org/officeDocument/2006/relationships/image" Target="../media/image53.jpg"/><Relationship Id="rId15" Type="http://schemas.openxmlformats.org/officeDocument/2006/relationships/image" Target="../media/image54.png"/><Relationship Id="rId16" Type="http://schemas.openxmlformats.org/officeDocument/2006/relationships/image" Target="../media/image85.png"/><Relationship Id="rId17" Type="http://schemas.openxmlformats.org/officeDocument/2006/relationships/image" Target="../media/image55.jpg"/><Relationship Id="rId18" Type="http://schemas.openxmlformats.org/officeDocument/2006/relationships/image" Target="../media/image56.jpg"/><Relationship Id="rId19" Type="http://schemas.openxmlformats.org/officeDocument/2006/relationships/image" Target="../media/image57.jpg"/><Relationship Id="rId20" Type="http://schemas.openxmlformats.org/officeDocument/2006/relationships/image" Target="../media/image58.jpg"/><Relationship Id="rId21" Type="http://schemas.openxmlformats.org/officeDocument/2006/relationships/image" Target="../media/image59.jpg"/><Relationship Id="rId22" Type="http://schemas.openxmlformats.org/officeDocument/2006/relationships/image" Target="../media/image60.jpg"/><Relationship Id="rId23" Type="http://schemas.openxmlformats.org/officeDocument/2006/relationships/image" Target="../media/image61.jpg"/><Relationship Id="rId24" Type="http://schemas.openxmlformats.org/officeDocument/2006/relationships/image" Target="../media/image62.jpg"/><Relationship Id="rId25" Type="http://schemas.openxmlformats.org/officeDocument/2006/relationships/image" Target="../media/image63.png"/><Relationship Id="rId26" Type="http://schemas.openxmlformats.org/officeDocument/2006/relationships/image" Target="../media/image64.jpg"/><Relationship Id="rId27" Type="http://schemas.openxmlformats.org/officeDocument/2006/relationships/image" Target="../media/image65.png"/><Relationship Id="rId28" Type="http://schemas.openxmlformats.org/officeDocument/2006/relationships/image" Target="../media/image66.jpg"/><Relationship Id="rId29" Type="http://schemas.openxmlformats.org/officeDocument/2006/relationships/image" Target="../media/image67.jpg"/><Relationship Id="rId30" Type="http://schemas.openxmlformats.org/officeDocument/2006/relationships/image" Target="../media/image68.jpg"/><Relationship Id="rId31" Type="http://schemas.openxmlformats.org/officeDocument/2006/relationships/image" Target="../media/image69.jpg"/><Relationship Id="rId32" Type="http://schemas.openxmlformats.org/officeDocument/2006/relationships/image" Target="../media/image70.jpg"/><Relationship Id="rId33" Type="http://schemas.openxmlformats.org/officeDocument/2006/relationships/image" Target="../media/image86.jpg"/><Relationship Id="rId34" Type="http://schemas.openxmlformats.org/officeDocument/2006/relationships/image" Target="../media/image87.jpg"/><Relationship Id="rId35" Type="http://schemas.openxmlformats.org/officeDocument/2006/relationships/image" Target="../media/image88.jpg"/><Relationship Id="rId36" Type="http://schemas.openxmlformats.org/officeDocument/2006/relationships/image" Target="../media/image89.jpg"/><Relationship Id="rId37" Type="http://schemas.openxmlformats.org/officeDocument/2006/relationships/image" Target="../media/image90.jpg"/><Relationship Id="rId38" Type="http://schemas.openxmlformats.org/officeDocument/2006/relationships/image" Target="../media/image91.jpg"/><Relationship Id="rId39" Type="http://schemas.openxmlformats.org/officeDocument/2006/relationships/image" Target="../media/image92.jpg"/><Relationship Id="rId40" Type="http://schemas.openxmlformats.org/officeDocument/2006/relationships/image" Target="../media/image93.png"/><Relationship Id="rId41" Type="http://schemas.openxmlformats.org/officeDocument/2006/relationships/image" Target="../media/image94.jpg"/><Relationship Id="rId42" Type="http://schemas.openxmlformats.org/officeDocument/2006/relationships/image" Target="../media/image95.jpg"/><Relationship Id="rId43" Type="http://schemas.openxmlformats.org/officeDocument/2006/relationships/image" Target="../media/image80.jpg"/><Relationship Id="rId44" Type="http://schemas.openxmlformats.org/officeDocument/2006/relationships/image" Target="../media/image79.jpg"/><Relationship Id="rId45" Type="http://schemas.openxmlformats.org/officeDocument/2006/relationships/image" Target="../media/image78.jpg"/><Relationship Id="rId46" Type="http://schemas.openxmlformats.org/officeDocument/2006/relationships/image" Target="../media/image77.jpg"/><Relationship Id="rId47" Type="http://schemas.openxmlformats.org/officeDocument/2006/relationships/image" Target="../media/image37.jpg"/><Relationship Id="rId48" Type="http://schemas.openxmlformats.org/officeDocument/2006/relationships/image" Target="../media/image81.jpg"/><Relationship Id="rId49" Type="http://schemas.openxmlformats.org/officeDocument/2006/relationships/image" Target="../media/image96.jpg"/><Relationship Id="rId50" Type="http://schemas.openxmlformats.org/officeDocument/2006/relationships/image" Target="../media/image97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Relationship Id="rId3" Type="http://schemas.openxmlformats.org/officeDocument/2006/relationships/image" Target="../media/image99.jpg"/><Relationship Id="rId4" Type="http://schemas.openxmlformats.org/officeDocument/2006/relationships/image" Target="../media/image100.jpg"/><Relationship Id="rId5" Type="http://schemas.openxmlformats.org/officeDocument/2006/relationships/image" Target="../media/image101.jpg"/><Relationship Id="rId6" Type="http://schemas.openxmlformats.org/officeDocument/2006/relationships/image" Target="../media/image102.jpg"/><Relationship Id="rId7" Type="http://schemas.openxmlformats.org/officeDocument/2006/relationships/image" Target="../media/image103.jpg"/><Relationship Id="rId8" Type="http://schemas.openxmlformats.org/officeDocument/2006/relationships/image" Target="../media/image104.jpg"/><Relationship Id="rId9" Type="http://schemas.openxmlformats.org/officeDocument/2006/relationships/image" Target="../media/image105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Relationship Id="rId3" Type="http://schemas.openxmlformats.org/officeDocument/2006/relationships/image" Target="../media/image107.jpg"/><Relationship Id="rId4" Type="http://schemas.openxmlformats.org/officeDocument/2006/relationships/image" Target="../media/image108.jpg"/><Relationship Id="rId5" Type="http://schemas.openxmlformats.org/officeDocument/2006/relationships/image" Target="../media/image109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jpg"/><Relationship Id="rId4" Type="http://schemas.openxmlformats.org/officeDocument/2006/relationships/image" Target="../media/image112.png"/><Relationship Id="rId5" Type="http://schemas.openxmlformats.org/officeDocument/2006/relationships/image" Target="../media/image113.jpg"/><Relationship Id="rId6" Type="http://schemas.openxmlformats.org/officeDocument/2006/relationships/image" Target="../media/image114.png"/><Relationship Id="rId7" Type="http://schemas.openxmlformats.org/officeDocument/2006/relationships/image" Target="../media/image115.jpg"/><Relationship Id="rId8" Type="http://schemas.openxmlformats.org/officeDocument/2006/relationships/image" Target="../media/image116.png"/><Relationship Id="rId9" Type="http://schemas.openxmlformats.org/officeDocument/2006/relationships/image" Target="../media/image117.jpg"/><Relationship Id="rId10" Type="http://schemas.openxmlformats.org/officeDocument/2006/relationships/image" Target="../media/image118.png"/><Relationship Id="rId11" Type="http://schemas.openxmlformats.org/officeDocument/2006/relationships/image" Target="../media/image119.jpg"/><Relationship Id="rId12" Type="http://schemas.openxmlformats.org/officeDocument/2006/relationships/image" Target="../media/image120.png"/><Relationship Id="rId13" Type="http://schemas.openxmlformats.org/officeDocument/2006/relationships/image" Target="../media/image121.jpg"/><Relationship Id="rId14" Type="http://schemas.openxmlformats.org/officeDocument/2006/relationships/image" Target="../media/image122.png"/><Relationship Id="rId15" Type="http://schemas.openxmlformats.org/officeDocument/2006/relationships/image" Target="../media/image123.jpg"/><Relationship Id="rId16" Type="http://schemas.openxmlformats.org/officeDocument/2006/relationships/image" Target="../media/image124.png"/><Relationship Id="rId17" Type="http://schemas.openxmlformats.org/officeDocument/2006/relationships/image" Target="../media/image125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g"/><Relationship Id="rId3" Type="http://schemas.openxmlformats.org/officeDocument/2006/relationships/image" Target="../media/image1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Relationship Id="rId3" Type="http://schemas.openxmlformats.org/officeDocument/2006/relationships/image" Target="../media/image130.png"/><Relationship Id="rId4" Type="http://schemas.openxmlformats.org/officeDocument/2006/relationships/image" Target="../media/image131.jpg"/><Relationship Id="rId5" Type="http://schemas.openxmlformats.org/officeDocument/2006/relationships/image" Target="../media/image132.jpg"/><Relationship Id="rId6" Type="http://schemas.openxmlformats.org/officeDocument/2006/relationships/image" Target="../media/image133.jpg"/><Relationship Id="rId7" Type="http://schemas.openxmlformats.org/officeDocument/2006/relationships/image" Target="../media/image134.jpg"/><Relationship Id="rId8" Type="http://schemas.openxmlformats.org/officeDocument/2006/relationships/image" Target="../media/image135.jpg"/><Relationship Id="rId9" Type="http://schemas.openxmlformats.org/officeDocument/2006/relationships/image" Target="../media/image136.jpg"/><Relationship Id="rId10" Type="http://schemas.openxmlformats.org/officeDocument/2006/relationships/image" Target="../media/image137.jpg"/><Relationship Id="rId11" Type="http://schemas.openxmlformats.org/officeDocument/2006/relationships/image" Target="../media/image138.jpg"/><Relationship Id="rId12" Type="http://schemas.openxmlformats.org/officeDocument/2006/relationships/image" Target="../media/image139.jpg"/><Relationship Id="rId13" Type="http://schemas.openxmlformats.org/officeDocument/2006/relationships/image" Target="../media/image82.jpg"/><Relationship Id="rId14" Type="http://schemas.openxmlformats.org/officeDocument/2006/relationships/image" Target="../media/image140.jpg"/><Relationship Id="rId15" Type="http://schemas.openxmlformats.org/officeDocument/2006/relationships/image" Target="../media/image14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jpg"/><Relationship Id="rId3" Type="http://schemas.openxmlformats.org/officeDocument/2006/relationships/image" Target="../media/image143.jpg"/><Relationship Id="rId4" Type="http://schemas.openxmlformats.org/officeDocument/2006/relationships/image" Target="../media/image144.jpg"/><Relationship Id="rId5" Type="http://schemas.openxmlformats.org/officeDocument/2006/relationships/image" Target="../media/image145.png"/><Relationship Id="rId6" Type="http://schemas.openxmlformats.org/officeDocument/2006/relationships/image" Target="../media/image146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g"/><Relationship Id="rId3" Type="http://schemas.openxmlformats.org/officeDocument/2006/relationships/image" Target="../media/image148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jpg"/><Relationship Id="rId3" Type="http://schemas.openxmlformats.org/officeDocument/2006/relationships/image" Target="../media/image150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jpg"/><Relationship Id="rId3" Type="http://schemas.openxmlformats.org/officeDocument/2006/relationships/image" Target="../media/image152.png"/><Relationship Id="rId4" Type="http://schemas.openxmlformats.org/officeDocument/2006/relationships/image" Target="../media/image153.jpg"/><Relationship Id="rId5" Type="http://schemas.openxmlformats.org/officeDocument/2006/relationships/image" Target="../media/image15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jpg"/><Relationship Id="rId3" Type="http://schemas.openxmlformats.org/officeDocument/2006/relationships/image" Target="../media/image155.jpg"/><Relationship Id="rId4" Type="http://schemas.openxmlformats.org/officeDocument/2006/relationships/image" Target="../media/image151.jpg"/><Relationship Id="rId5" Type="http://schemas.openxmlformats.org/officeDocument/2006/relationships/image" Target="../media/image152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jpg"/><Relationship Id="rId3" Type="http://schemas.openxmlformats.org/officeDocument/2006/relationships/image" Target="../media/image152.png"/><Relationship Id="rId4" Type="http://schemas.openxmlformats.org/officeDocument/2006/relationships/image" Target="../media/image156.jpg"/><Relationship Id="rId5" Type="http://schemas.openxmlformats.org/officeDocument/2006/relationships/image" Target="../media/image153.jpg"/><Relationship Id="rId6" Type="http://schemas.openxmlformats.org/officeDocument/2006/relationships/image" Target="../media/image157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jpg"/><Relationship Id="rId4" Type="http://schemas.openxmlformats.org/officeDocument/2006/relationships/image" Target="../media/image153.jpg"/><Relationship Id="rId5" Type="http://schemas.openxmlformats.org/officeDocument/2006/relationships/image" Target="../media/image16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1.jpg"/><Relationship Id="rId3" Type="http://schemas.openxmlformats.org/officeDocument/2006/relationships/image" Target="../media/image162.jpg"/><Relationship Id="rId4" Type="http://schemas.openxmlformats.org/officeDocument/2006/relationships/image" Target="../media/image163.png"/><Relationship Id="rId5" Type="http://schemas.openxmlformats.org/officeDocument/2006/relationships/image" Target="../media/image153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g"/><Relationship Id="rId3" Type="http://schemas.openxmlformats.org/officeDocument/2006/relationships/image" Target="../media/image165.png"/><Relationship Id="rId4" Type="http://schemas.openxmlformats.org/officeDocument/2006/relationships/image" Target="../media/image16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jp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jpg"/><Relationship Id="rId13" Type="http://schemas.openxmlformats.org/officeDocument/2006/relationships/image" Target="../media/image178.png"/><Relationship Id="rId14" Type="http://schemas.openxmlformats.org/officeDocument/2006/relationships/image" Target="../media/image179.jpg"/><Relationship Id="rId15" Type="http://schemas.openxmlformats.org/officeDocument/2006/relationships/image" Target="../media/image18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jp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Relationship Id="rId10" Type="http://schemas.openxmlformats.org/officeDocument/2006/relationships/image" Target="../media/image188.png"/><Relationship Id="rId11" Type="http://schemas.openxmlformats.org/officeDocument/2006/relationships/image" Target="../media/image189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77.jpg"/><Relationship Id="rId16" Type="http://schemas.openxmlformats.org/officeDocument/2006/relationships/image" Target="../media/image193.jpg"/><Relationship Id="rId17" Type="http://schemas.openxmlformats.org/officeDocument/2006/relationships/image" Target="../media/image194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jpg"/><Relationship Id="rId3" Type="http://schemas.openxmlformats.org/officeDocument/2006/relationships/image" Target="../media/image167.jpg"/><Relationship Id="rId4" Type="http://schemas.openxmlformats.org/officeDocument/2006/relationships/image" Target="../media/image181.png"/><Relationship Id="rId5" Type="http://schemas.openxmlformats.org/officeDocument/2006/relationships/image" Target="../media/image196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7.png"/><Relationship Id="rId14" Type="http://schemas.openxmlformats.org/officeDocument/2006/relationships/image" Target="../media/image191.png"/><Relationship Id="rId15" Type="http://schemas.openxmlformats.org/officeDocument/2006/relationships/image" Target="../media/image198.png"/><Relationship Id="rId16" Type="http://schemas.openxmlformats.org/officeDocument/2006/relationships/image" Target="../media/image199.jpg"/><Relationship Id="rId17" Type="http://schemas.openxmlformats.org/officeDocument/2006/relationships/image" Target="../media/image200.png"/><Relationship Id="rId18" Type="http://schemas.openxmlformats.org/officeDocument/2006/relationships/image" Target="../media/image201.jpg"/><Relationship Id="rId19" Type="http://schemas.openxmlformats.org/officeDocument/2006/relationships/image" Target="../media/image20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jpg"/><Relationship Id="rId3" Type="http://schemas.openxmlformats.org/officeDocument/2006/relationships/image" Target="../media/image204.jpg"/><Relationship Id="rId4" Type="http://schemas.openxmlformats.org/officeDocument/2006/relationships/image" Target="../media/image205.jpg"/><Relationship Id="rId5" Type="http://schemas.openxmlformats.org/officeDocument/2006/relationships/image" Target="../media/image206.jpg"/><Relationship Id="rId6" Type="http://schemas.openxmlformats.org/officeDocument/2006/relationships/image" Target="../media/image207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Relationship Id="rId3" Type="http://schemas.openxmlformats.org/officeDocument/2006/relationships/image" Target="../media/image208.jpg"/><Relationship Id="rId4" Type="http://schemas.openxmlformats.org/officeDocument/2006/relationships/image" Target="../media/image209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jpg"/><Relationship Id="rId3" Type="http://schemas.openxmlformats.org/officeDocument/2006/relationships/image" Target="../media/image211.jpg"/><Relationship Id="rId4" Type="http://schemas.openxmlformats.org/officeDocument/2006/relationships/image" Target="../media/image106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jpg"/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png"/><Relationship Id="rId6" Type="http://schemas.openxmlformats.org/officeDocument/2006/relationships/image" Target="../media/image46.jpg"/><Relationship Id="rId7" Type="http://schemas.openxmlformats.org/officeDocument/2006/relationships/image" Target="../media/image47.jpg"/><Relationship Id="rId8" Type="http://schemas.openxmlformats.org/officeDocument/2006/relationships/image" Target="../media/image48.png"/><Relationship Id="rId9" Type="http://schemas.openxmlformats.org/officeDocument/2006/relationships/image" Target="../media/image49.jpg"/><Relationship Id="rId10" Type="http://schemas.openxmlformats.org/officeDocument/2006/relationships/image" Target="../media/image50.jpg"/><Relationship Id="rId11" Type="http://schemas.openxmlformats.org/officeDocument/2006/relationships/image" Target="../media/image51.jpg"/><Relationship Id="rId12" Type="http://schemas.openxmlformats.org/officeDocument/2006/relationships/image" Target="../media/image52.jpg"/><Relationship Id="rId13" Type="http://schemas.openxmlformats.org/officeDocument/2006/relationships/image" Target="../media/image53.jpg"/><Relationship Id="rId14" Type="http://schemas.openxmlformats.org/officeDocument/2006/relationships/image" Target="../media/image54.png"/><Relationship Id="rId15" Type="http://schemas.openxmlformats.org/officeDocument/2006/relationships/image" Target="../media/image85.png"/><Relationship Id="rId16" Type="http://schemas.openxmlformats.org/officeDocument/2006/relationships/image" Target="../media/image55.jpg"/><Relationship Id="rId17" Type="http://schemas.openxmlformats.org/officeDocument/2006/relationships/image" Target="../media/image56.jpg"/><Relationship Id="rId18" Type="http://schemas.openxmlformats.org/officeDocument/2006/relationships/image" Target="../media/image57.jpg"/><Relationship Id="rId19" Type="http://schemas.openxmlformats.org/officeDocument/2006/relationships/image" Target="../media/image58.jpg"/><Relationship Id="rId20" Type="http://schemas.openxmlformats.org/officeDocument/2006/relationships/image" Target="../media/image59.jpg"/><Relationship Id="rId21" Type="http://schemas.openxmlformats.org/officeDocument/2006/relationships/image" Target="../media/image60.jpg"/><Relationship Id="rId22" Type="http://schemas.openxmlformats.org/officeDocument/2006/relationships/image" Target="../media/image61.jpg"/><Relationship Id="rId23" Type="http://schemas.openxmlformats.org/officeDocument/2006/relationships/image" Target="../media/image62.jpg"/><Relationship Id="rId24" Type="http://schemas.openxmlformats.org/officeDocument/2006/relationships/image" Target="../media/image63.png"/><Relationship Id="rId25" Type="http://schemas.openxmlformats.org/officeDocument/2006/relationships/image" Target="../media/image64.jpg"/><Relationship Id="rId26" Type="http://schemas.openxmlformats.org/officeDocument/2006/relationships/image" Target="../media/image65.png"/><Relationship Id="rId27" Type="http://schemas.openxmlformats.org/officeDocument/2006/relationships/image" Target="../media/image66.jpg"/><Relationship Id="rId28" Type="http://schemas.openxmlformats.org/officeDocument/2006/relationships/image" Target="../media/image67.jpg"/><Relationship Id="rId29" Type="http://schemas.openxmlformats.org/officeDocument/2006/relationships/image" Target="../media/image68.jpg"/><Relationship Id="rId30" Type="http://schemas.openxmlformats.org/officeDocument/2006/relationships/image" Target="../media/image69.jpg"/><Relationship Id="rId31" Type="http://schemas.openxmlformats.org/officeDocument/2006/relationships/image" Target="../media/image70.jpg"/><Relationship Id="rId32" Type="http://schemas.openxmlformats.org/officeDocument/2006/relationships/image" Target="../media/image86.jpg"/><Relationship Id="rId33" Type="http://schemas.openxmlformats.org/officeDocument/2006/relationships/image" Target="../media/image87.jpg"/><Relationship Id="rId34" Type="http://schemas.openxmlformats.org/officeDocument/2006/relationships/image" Target="../media/image88.jpg"/><Relationship Id="rId35" Type="http://schemas.openxmlformats.org/officeDocument/2006/relationships/image" Target="../media/image89.jpg"/><Relationship Id="rId36" Type="http://schemas.openxmlformats.org/officeDocument/2006/relationships/image" Target="../media/image90.jpg"/><Relationship Id="rId37" Type="http://schemas.openxmlformats.org/officeDocument/2006/relationships/image" Target="../media/image91.jpg"/><Relationship Id="rId38" Type="http://schemas.openxmlformats.org/officeDocument/2006/relationships/image" Target="../media/image92.jpg"/><Relationship Id="rId39" Type="http://schemas.openxmlformats.org/officeDocument/2006/relationships/image" Target="../media/image93.png"/><Relationship Id="rId40" Type="http://schemas.openxmlformats.org/officeDocument/2006/relationships/image" Target="../media/image94.jpg"/><Relationship Id="rId41" Type="http://schemas.openxmlformats.org/officeDocument/2006/relationships/image" Target="../media/image95.jpg"/><Relationship Id="rId42" Type="http://schemas.openxmlformats.org/officeDocument/2006/relationships/image" Target="../media/image80.jpg"/><Relationship Id="rId43" Type="http://schemas.openxmlformats.org/officeDocument/2006/relationships/image" Target="../media/image79.jpg"/><Relationship Id="rId44" Type="http://schemas.openxmlformats.org/officeDocument/2006/relationships/image" Target="../media/image78.jpg"/><Relationship Id="rId45" Type="http://schemas.openxmlformats.org/officeDocument/2006/relationships/image" Target="../media/image77.jpg"/><Relationship Id="rId46" Type="http://schemas.openxmlformats.org/officeDocument/2006/relationships/image" Target="../media/image37.jpg"/><Relationship Id="rId47" Type="http://schemas.openxmlformats.org/officeDocument/2006/relationships/image" Target="../media/image81.jpg"/><Relationship Id="rId48" Type="http://schemas.openxmlformats.org/officeDocument/2006/relationships/image" Target="../media/image83.png"/><Relationship Id="rId49" Type="http://schemas.openxmlformats.org/officeDocument/2006/relationships/image" Target="../media/image213.jpg"/><Relationship Id="rId50" Type="http://schemas.openxmlformats.org/officeDocument/2006/relationships/image" Target="../media/image97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Relationship Id="rId15" Type="http://schemas.openxmlformats.org/officeDocument/2006/relationships/image" Target="../media/image227.png"/><Relationship Id="rId16" Type="http://schemas.openxmlformats.org/officeDocument/2006/relationships/image" Target="../media/image228.png"/><Relationship Id="rId17" Type="http://schemas.openxmlformats.org/officeDocument/2006/relationships/image" Target="../media/image229.png"/><Relationship Id="rId18" Type="http://schemas.openxmlformats.org/officeDocument/2006/relationships/image" Target="../media/image230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image" Target="../media/image244.png"/><Relationship Id="rId16" Type="http://schemas.openxmlformats.org/officeDocument/2006/relationships/image" Target="../media/image245.png"/><Relationship Id="rId17" Type="http://schemas.openxmlformats.org/officeDocument/2006/relationships/image" Target="../media/image246.png"/><Relationship Id="rId18" Type="http://schemas.openxmlformats.org/officeDocument/2006/relationships/image" Target="../media/image247.png"/><Relationship Id="rId19" Type="http://schemas.openxmlformats.org/officeDocument/2006/relationships/image" Target="../media/image248.png"/><Relationship Id="rId20" Type="http://schemas.openxmlformats.org/officeDocument/2006/relationships/image" Target="../media/image249.png"/><Relationship Id="rId21" Type="http://schemas.openxmlformats.org/officeDocument/2006/relationships/image" Target="../media/image250.png"/><Relationship Id="rId22" Type="http://schemas.openxmlformats.org/officeDocument/2006/relationships/image" Target="../media/image251.png"/><Relationship Id="rId23" Type="http://schemas.openxmlformats.org/officeDocument/2006/relationships/image" Target="../media/image252.png"/><Relationship Id="rId24" Type="http://schemas.openxmlformats.org/officeDocument/2006/relationships/image" Target="../media/image253.png"/><Relationship Id="rId25" Type="http://schemas.openxmlformats.org/officeDocument/2006/relationships/image" Target="../media/image254.png"/><Relationship Id="rId26" Type="http://schemas.openxmlformats.org/officeDocument/2006/relationships/image" Target="../media/image255.png"/><Relationship Id="rId27" Type="http://schemas.openxmlformats.org/officeDocument/2006/relationships/image" Target="../media/image256.png"/><Relationship Id="rId28" Type="http://schemas.openxmlformats.org/officeDocument/2006/relationships/image" Target="../media/image257.png"/><Relationship Id="rId29" Type="http://schemas.openxmlformats.org/officeDocument/2006/relationships/image" Target="../media/image258.png"/><Relationship Id="rId30" Type="http://schemas.openxmlformats.org/officeDocument/2006/relationships/image" Target="../media/image220.png"/><Relationship Id="rId31" Type="http://schemas.openxmlformats.org/officeDocument/2006/relationships/image" Target="../media/image221.png"/><Relationship Id="rId32" Type="http://schemas.openxmlformats.org/officeDocument/2006/relationships/image" Target="../media/image226.png"/><Relationship Id="rId33" Type="http://schemas.openxmlformats.org/officeDocument/2006/relationships/image" Target="../media/image223.png"/><Relationship Id="rId34" Type="http://schemas.openxmlformats.org/officeDocument/2006/relationships/image" Target="../media/image224.png"/><Relationship Id="rId35" Type="http://schemas.openxmlformats.org/officeDocument/2006/relationships/image" Target="../media/image225.png"/><Relationship Id="rId36" Type="http://schemas.openxmlformats.org/officeDocument/2006/relationships/image" Target="../media/image259.png"/><Relationship Id="rId37" Type="http://schemas.openxmlformats.org/officeDocument/2006/relationships/image" Target="../media/image228.png"/><Relationship Id="rId38" Type="http://schemas.openxmlformats.org/officeDocument/2006/relationships/image" Target="../media/image260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png"/><Relationship Id="rId3" Type="http://schemas.openxmlformats.org/officeDocument/2006/relationships/image" Target="../media/image265.jpg"/><Relationship Id="rId4" Type="http://schemas.openxmlformats.org/officeDocument/2006/relationships/image" Target="../media/image266.png"/><Relationship Id="rId5" Type="http://schemas.openxmlformats.org/officeDocument/2006/relationships/image" Target="../media/image267.jpg"/><Relationship Id="rId6" Type="http://schemas.openxmlformats.org/officeDocument/2006/relationships/image" Target="../media/image114.png"/><Relationship Id="rId7" Type="http://schemas.openxmlformats.org/officeDocument/2006/relationships/image" Target="../media/image268.jpg"/><Relationship Id="rId8" Type="http://schemas.openxmlformats.org/officeDocument/2006/relationships/image" Target="../media/image269.png"/><Relationship Id="rId9" Type="http://schemas.openxmlformats.org/officeDocument/2006/relationships/image" Target="../media/image270.jpg"/><Relationship Id="rId10" Type="http://schemas.openxmlformats.org/officeDocument/2006/relationships/image" Target="../media/image271.png"/><Relationship Id="rId11" Type="http://schemas.openxmlformats.org/officeDocument/2006/relationships/image" Target="../media/image272.jpg"/><Relationship Id="rId12" Type="http://schemas.openxmlformats.org/officeDocument/2006/relationships/image" Target="../media/image273.png"/><Relationship Id="rId13" Type="http://schemas.openxmlformats.org/officeDocument/2006/relationships/image" Target="../media/image274.jpg"/><Relationship Id="rId14" Type="http://schemas.openxmlformats.org/officeDocument/2006/relationships/image" Target="../media/image275.png"/><Relationship Id="rId15" Type="http://schemas.openxmlformats.org/officeDocument/2006/relationships/image" Target="../media/image276.jpg"/><Relationship Id="rId16" Type="http://schemas.openxmlformats.org/officeDocument/2006/relationships/image" Target="../media/image277.png"/><Relationship Id="rId17" Type="http://schemas.openxmlformats.org/officeDocument/2006/relationships/image" Target="../media/image278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jpg"/><Relationship Id="rId3" Type="http://schemas.openxmlformats.org/officeDocument/2006/relationships/image" Target="../media/image280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jpg"/><Relationship Id="rId3" Type="http://schemas.openxmlformats.org/officeDocument/2006/relationships/image" Target="../media/image283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4.jpg"/><Relationship Id="rId3" Type="http://schemas.openxmlformats.org/officeDocument/2006/relationships/image" Target="../media/image285.jpg"/><Relationship Id="rId4" Type="http://schemas.openxmlformats.org/officeDocument/2006/relationships/image" Target="../media/image28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png"/><Relationship Id="rId3" Type="http://schemas.openxmlformats.org/officeDocument/2006/relationships/image" Target="../media/image288.jpg"/><Relationship Id="rId4" Type="http://schemas.openxmlformats.org/officeDocument/2006/relationships/image" Target="../media/image289.jpg"/><Relationship Id="rId5" Type="http://schemas.openxmlformats.org/officeDocument/2006/relationships/image" Target="../media/image290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jpg"/><Relationship Id="rId3" Type="http://schemas.openxmlformats.org/officeDocument/2006/relationships/image" Target="../media/image292.jpg"/><Relationship Id="rId4" Type="http://schemas.openxmlformats.org/officeDocument/2006/relationships/image" Target="../media/image293.jpg"/><Relationship Id="rId5" Type="http://schemas.openxmlformats.org/officeDocument/2006/relationships/hyperlink" Target="http://www.enocean.com/fileadmin/redaktion/pdf/" TargetMode="Externa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4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5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jpg"/><Relationship Id="rId3" Type="http://schemas.openxmlformats.org/officeDocument/2006/relationships/image" Target="../media/image297.jpg"/><Relationship Id="rId4" Type="http://schemas.openxmlformats.org/officeDocument/2006/relationships/image" Target="../media/image298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jpg"/><Relationship Id="rId3" Type="http://schemas.openxmlformats.org/officeDocument/2006/relationships/image" Target="../media/image297.jpg"/><Relationship Id="rId4" Type="http://schemas.openxmlformats.org/officeDocument/2006/relationships/image" Target="../media/image298.jp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Relationship Id="rId3" Type="http://schemas.openxmlformats.org/officeDocument/2006/relationships/image" Target="../media/image302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ocean-alliance.org/en/wheretobuy/" TargetMode="External"/><Relationship Id="rId3" Type="http://schemas.openxmlformats.org/officeDocument/2006/relationships/image" Target="../media/image303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enocean-alliance.org/en/products/" TargetMode="External"/><Relationship Id="rId3" Type="http://schemas.openxmlformats.org/officeDocument/2006/relationships/image" Target="../media/image304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enocean-alliance.org/en/solutionfinder/" TargetMode="External"/><Relationship Id="rId3" Type="http://schemas.openxmlformats.org/officeDocument/2006/relationships/image" Target="../media/image305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enocean-alliance.org/en/wheretobuy/" TargetMode="External"/><Relationship Id="rId3" Type="http://schemas.openxmlformats.org/officeDocument/2006/relationships/image" Target="../media/image306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enocean-alliance.org/en/references/" TargetMode="External"/><Relationship Id="rId3" Type="http://schemas.openxmlformats.org/officeDocument/2006/relationships/image" Target="../media/image307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ocean.com/fileadmin/redaktion/pdf/app_notes/AN001_RANGE_PL" TargetMode="External"/><Relationship Id="rId3" Type="http://schemas.openxmlformats.org/officeDocument/2006/relationships/hyperlink" Target="http://www.enocean-alliance.org/en/downloads/" TargetMode="External"/><Relationship Id="rId4" Type="http://schemas.openxmlformats.org/officeDocument/2006/relationships/hyperlink" Target="http://www.enocean-alliance.org/en/white_papers/" TargetMode="External"/><Relationship Id="rId5" Type="http://schemas.openxmlformats.org/officeDocument/2006/relationships/hyperlink" Target="http://www.youtube.com/user/EnOcean" TargetMode="External"/><Relationship Id="rId6" Type="http://schemas.openxmlformats.org/officeDocument/2006/relationships/hyperlink" Target="http://twitter.com/enoceanalliance" TargetMode="External"/><Relationship Id="rId7" Type="http://schemas.openxmlformats.org/officeDocument/2006/relationships/hyperlink" Target="http://www.facebook.com/pages/EnOcean-Alliance/109269292485427" TargetMode="External"/><Relationship Id="rId8" Type="http://schemas.openxmlformats.org/officeDocument/2006/relationships/hyperlink" Target="http://www.linkedin.com/groups?mostPopular&amp;amp;gid=3578554" TargetMode="Externa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hyperlink" Target="mailto:info@enocean-alliance.org" TargetMode="External"/><Relationship Id="rId4" Type="http://schemas.openxmlformats.org/officeDocument/2006/relationships/hyperlink" Target="http://www.enocean-alliance.org/" TargetMode="External"/><Relationship Id="rId5" Type="http://schemas.openxmlformats.org/officeDocument/2006/relationships/image" Target="../media/image308.jpg"/><Relationship Id="rId6" Type="http://schemas.openxmlformats.org/officeDocument/2006/relationships/image" Target="../media/image30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28676"/>
            <a:ext cx="8686736" cy="6400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339746" y="3757612"/>
            <a:ext cx="6042660" cy="1063625"/>
          </a:xfrm>
          <a:prstGeom prst="rect">
            <a:avLst/>
          </a:prstGeom>
          <a:solidFill>
            <a:srgbClr val="97C00E"/>
          </a:solidFill>
        </p:spPr>
        <p:txBody>
          <a:bodyPr wrap="square" lIns="0" tIns="5715" rIns="0" bIns="0" rtlCol="0" vert="horz">
            <a:spAutoFit/>
          </a:bodyPr>
          <a:lstStyle/>
          <a:p>
            <a:pPr marL="250825" marR="2210435">
              <a:lnSpc>
                <a:spcPts val="1920"/>
              </a:lnSpc>
              <a:spcBef>
                <a:spcPts val="45"/>
              </a:spcBef>
            </a:pPr>
            <a:r>
              <a:rPr dirty="0" sz="1600" spc="-5" b="1" i="1">
                <a:solidFill>
                  <a:srgbClr val="032B5F"/>
                </a:solidFill>
                <a:latin typeface="Verdana"/>
                <a:cs typeface="Verdana"/>
              </a:rPr>
              <a:t>EnOcean </a:t>
            </a:r>
            <a:r>
              <a:rPr dirty="0" sz="1600" spc="-10" b="1" i="1">
                <a:solidFill>
                  <a:srgbClr val="032B5F"/>
                </a:solidFill>
                <a:latin typeface="Verdana"/>
                <a:cs typeface="Verdana"/>
              </a:rPr>
              <a:t>technology for  </a:t>
            </a:r>
            <a:r>
              <a:rPr dirty="0" sz="1600" spc="-10" b="1" i="1">
                <a:solidFill>
                  <a:srgbClr val="032B5F"/>
                </a:solidFill>
                <a:latin typeface="Verdana"/>
                <a:cs typeface="Verdana"/>
              </a:rPr>
              <a:t>intelligent </a:t>
            </a:r>
            <a:r>
              <a:rPr dirty="0" sz="1600" spc="-5" b="1" i="1">
                <a:solidFill>
                  <a:srgbClr val="032B5F"/>
                </a:solidFill>
                <a:latin typeface="Verdana"/>
                <a:cs typeface="Verdana"/>
              </a:rPr>
              <a:t>and </a:t>
            </a:r>
            <a:r>
              <a:rPr dirty="0" sz="1600" spc="-10" b="1" i="1">
                <a:solidFill>
                  <a:srgbClr val="032B5F"/>
                </a:solidFill>
                <a:latin typeface="Verdana"/>
                <a:cs typeface="Verdana"/>
              </a:rPr>
              <a:t>green</a:t>
            </a:r>
            <a:r>
              <a:rPr dirty="0" sz="1600" spc="80" b="1" i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 b="1" i="1">
                <a:solidFill>
                  <a:srgbClr val="032B5F"/>
                </a:solidFill>
                <a:latin typeface="Verdana"/>
                <a:cs typeface="Verdana"/>
              </a:rPr>
              <a:t>buildings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0800" y="4932362"/>
            <a:ext cx="1371600" cy="304800"/>
          </a:xfrm>
          <a:prstGeom prst="rect">
            <a:avLst/>
          </a:prstGeom>
          <a:solidFill>
            <a:srgbClr val="97C00E"/>
          </a:solidFill>
        </p:spPr>
        <p:txBody>
          <a:bodyPr wrap="square" lIns="0" tIns="107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</a:pPr>
            <a:r>
              <a:rPr dirty="0" sz="1100" spc="-5">
                <a:solidFill>
                  <a:srgbClr val="FFFFFF"/>
                </a:solidFill>
                <a:latin typeface="Verdana"/>
                <a:cs typeface="Verdana"/>
              </a:rPr>
              <a:t>Author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557" y="1744029"/>
            <a:ext cx="5774106" cy="3633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The solution: EnOcean</a:t>
            </a:r>
            <a:r>
              <a:rPr dirty="0" spc="15"/>
              <a:t> </a:t>
            </a:r>
            <a:r>
              <a:rPr dirty="0" spc="-5"/>
              <a:t>standard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9300" y="1675320"/>
            <a:ext cx="3697604" cy="463677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217804" marR="5080">
              <a:lnSpc>
                <a:spcPct val="95800"/>
              </a:lnSpc>
              <a:spcBef>
                <a:spcPts val="190"/>
              </a:spcBef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Batteryless ,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wireless 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standard from EnOcean for  intelligent buildings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imes New Roman"/>
              <a:cs typeface="Times New Roman"/>
            </a:endParaRPr>
          </a:p>
          <a:p>
            <a:pPr marL="218440" indent="-20574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1844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High degree of</a:t>
            </a:r>
            <a:r>
              <a:rPr dirty="0" sz="1600" spc="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flexibility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</a:pPr>
            <a:endParaRPr sz="2050">
              <a:latin typeface="Times New Roman"/>
              <a:cs typeface="Times New Roman"/>
            </a:endParaRPr>
          </a:p>
          <a:p>
            <a:pPr marL="218440" indent="-20574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1844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Comfort &amp;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security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</a:pPr>
            <a:endParaRPr sz="2050">
              <a:latin typeface="Times New Roman"/>
              <a:cs typeface="Times New Roman"/>
            </a:endParaRPr>
          </a:p>
          <a:p>
            <a:pPr marL="218440" indent="-20574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1844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Cost-saving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97C00E"/>
              </a:buClr>
              <a:buFont typeface="Wingdings"/>
              <a:buChar char=""/>
            </a:pPr>
            <a:endParaRPr sz="2050">
              <a:latin typeface="Times New Roman"/>
              <a:cs typeface="Times New Roman"/>
            </a:endParaRPr>
          </a:p>
          <a:p>
            <a:pPr marL="218440" indent="-20574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1844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Reliable,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future-proof</a:t>
            </a:r>
            <a:r>
              <a:rPr dirty="0" sz="1600" spc="6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technology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7C00E"/>
              </a:buClr>
              <a:buFont typeface="Wingdings"/>
              <a:buChar char=""/>
            </a:pPr>
            <a:endParaRPr sz="2050">
              <a:latin typeface="Times New Roman"/>
              <a:cs typeface="Times New Roman"/>
            </a:endParaRPr>
          </a:p>
          <a:p>
            <a:pPr marL="218440" indent="-205740"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  <a:tabLst>
                <a:tab pos="21844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Energy</a:t>
            </a:r>
            <a:r>
              <a:rPr dirty="0" sz="1600" spc="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efficiency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</a:pPr>
            <a:endParaRPr sz="2050">
              <a:latin typeface="Times New Roman"/>
              <a:cs typeface="Times New Roman"/>
            </a:endParaRPr>
          </a:p>
          <a:p>
            <a:pPr marL="218440" indent="-20574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1844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Low/No</a:t>
            </a:r>
            <a:r>
              <a:rPr dirty="0" sz="1600" spc="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Maintenance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</a:pPr>
            <a:endParaRPr sz="2050">
              <a:latin typeface="Times New Roman"/>
              <a:cs typeface="Times New Roman"/>
            </a:endParaRPr>
          </a:p>
          <a:p>
            <a:pPr marL="218440" indent="-20574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1844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No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wiring required for</a:t>
            </a:r>
            <a:r>
              <a:rPr dirty="0" sz="1600" spc="4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sensors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171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EnOcean </a:t>
            </a:r>
            <a:r>
              <a:rPr dirty="0" sz="2000"/>
              <a:t>– your chance </a:t>
            </a:r>
            <a:r>
              <a:rPr dirty="0" sz="2000" spc="-5"/>
              <a:t>in </a:t>
            </a:r>
            <a:r>
              <a:rPr dirty="0" sz="2000"/>
              <a:t>the </a:t>
            </a:r>
            <a:r>
              <a:rPr dirty="0" sz="2000" spc="-5"/>
              <a:t>installer</a:t>
            </a:r>
            <a:r>
              <a:rPr dirty="0" sz="2000" spc="-135"/>
              <a:t> </a:t>
            </a:r>
            <a:r>
              <a:rPr dirty="0" sz="2000" spc="-5"/>
              <a:t>market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3623195" y="1675320"/>
            <a:ext cx="4732655" cy="3764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Shift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to system</a:t>
            </a:r>
            <a:r>
              <a:rPr dirty="0" sz="1800" spc="-1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business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97C00E"/>
              </a:buClr>
              <a:buFont typeface="Wingdings"/>
              <a:buChar char=""/>
            </a:pPr>
            <a:endParaRPr sz="2350">
              <a:latin typeface="Times New Roman"/>
              <a:cs typeface="Times New Roman"/>
            </a:endParaRPr>
          </a:p>
          <a:p>
            <a:pPr marL="241300" marR="15875" indent="-228600">
              <a:lnSpc>
                <a:spcPts val="208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Better distinction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from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the competition  (unique</a:t>
            </a:r>
            <a:r>
              <a:rPr dirty="0" sz="1800" spc="-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characteristics)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7C00E"/>
              </a:buClr>
              <a:buFont typeface="Wingdings"/>
              <a:buChar char=""/>
            </a:pPr>
            <a:endParaRPr sz="2300">
              <a:latin typeface="Times New Roman"/>
              <a:cs typeface="Times New Roman"/>
            </a:endParaRPr>
          </a:p>
          <a:p>
            <a:pPr marL="241300" marR="558800" indent="-228600">
              <a:lnSpc>
                <a:spcPts val="206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Easy entry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in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EnOcean technology  possible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7C00E"/>
              </a:buClr>
              <a:buFont typeface="Wingdings"/>
              <a:buChar char=""/>
            </a:pPr>
            <a:endParaRPr sz="2300">
              <a:latin typeface="Times New Roman"/>
              <a:cs typeface="Times New Roman"/>
            </a:endParaRPr>
          </a:p>
          <a:p>
            <a:pPr marL="240665" marR="5080" indent="-228600">
              <a:lnSpc>
                <a:spcPts val="208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Additional business (scalable offering - 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from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small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installations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to</a:t>
            </a:r>
            <a:r>
              <a:rPr dirty="0" sz="1800" spc="-5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automation)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97C00E"/>
              </a:buClr>
              <a:buFont typeface="Wingdings"/>
              <a:buChar char=""/>
            </a:pPr>
            <a:endParaRPr sz="2300">
              <a:latin typeface="Times New Roman"/>
              <a:cs typeface="Times New Roman"/>
            </a:endParaRPr>
          </a:p>
          <a:p>
            <a:pPr marL="241300" marR="205740" indent="-229235">
              <a:lnSpc>
                <a:spcPts val="208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Ready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for law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reforms, e.g. the EnEV  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2014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in</a:t>
            </a:r>
            <a:r>
              <a:rPr dirty="0" sz="1800" spc="2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Germany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825" y="1560512"/>
            <a:ext cx="3084499" cy="4686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Overview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125" y="1707921"/>
            <a:ext cx="6205220" cy="3744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Why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wireless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&amp;</a:t>
            </a:r>
            <a:r>
              <a:rPr dirty="0" sz="2000" spc="-50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batteryless?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EnOcean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– the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batteryless wireless</a:t>
            </a:r>
            <a:r>
              <a:rPr dirty="0" sz="2000" spc="-6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technology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Installation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Radio: Basics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&amp; range</a:t>
            </a:r>
            <a:r>
              <a:rPr dirty="0" sz="2000" spc="-45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planning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Support &amp;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next</a:t>
            </a:r>
            <a:r>
              <a:rPr dirty="0" sz="2000" spc="-75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steps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3284537"/>
            <a:ext cx="1296988" cy="1296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1188" y="1628775"/>
            <a:ext cx="1295400" cy="129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1187" y="4867275"/>
            <a:ext cx="1292224" cy="12969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27553" y="3068027"/>
            <a:ext cx="2611785" cy="22570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8600" y="552576"/>
            <a:ext cx="8686800" cy="541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25145" marR="3904615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EnOcean </a:t>
            </a: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– the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radio </a:t>
            </a: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standard</a:t>
            </a:r>
            <a:r>
              <a:rPr dirty="0" sz="20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for  green</a:t>
            </a:r>
            <a:r>
              <a:rPr dirty="0" sz="20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buildings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 marL="2221230" indent="-255270"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  <a:tabLst>
                <a:tab pos="2221865" algn="l"/>
              </a:tabLst>
            </a:pPr>
            <a:r>
              <a:rPr dirty="0" sz="2000" spc="-5" b="1">
                <a:solidFill>
                  <a:srgbClr val="032B5F"/>
                </a:solidFill>
                <a:latin typeface="Verdana"/>
                <a:cs typeface="Verdana"/>
              </a:rPr>
              <a:t>No</a:t>
            </a:r>
            <a:r>
              <a:rPr dirty="0" sz="2000" spc="-2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Wires</a:t>
            </a:r>
            <a:endParaRPr sz="2000">
              <a:latin typeface="Verdana"/>
              <a:cs typeface="Verdana"/>
            </a:endParaRPr>
          </a:p>
          <a:p>
            <a:pPr lvl="1" marL="2484755" indent="-281305">
              <a:lnSpc>
                <a:spcPct val="100000"/>
              </a:lnSpc>
              <a:spcBef>
                <a:spcPts val="875"/>
              </a:spcBef>
              <a:buClr>
                <a:srgbClr val="C6E167"/>
              </a:buClr>
              <a:buFont typeface="Wingdings"/>
              <a:buChar char=""/>
              <a:tabLst>
                <a:tab pos="2485390" algn="l"/>
              </a:tabLst>
            </a:pP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more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than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1.200 interoperable</a:t>
            </a:r>
            <a:r>
              <a:rPr dirty="0" sz="2000" spc="-5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products</a:t>
            </a:r>
            <a:endParaRPr sz="2000">
              <a:latin typeface="Verdana"/>
              <a:cs typeface="Verdana"/>
            </a:endParaRPr>
          </a:p>
          <a:p>
            <a:pPr lvl="1" marL="2484755" indent="-281305">
              <a:lnSpc>
                <a:spcPct val="100000"/>
              </a:lnSpc>
              <a:spcBef>
                <a:spcPts val="890"/>
              </a:spcBef>
              <a:buClr>
                <a:srgbClr val="C6E167"/>
              </a:buClr>
              <a:buFont typeface="Wingdings"/>
              <a:buChar char=""/>
              <a:tabLst>
                <a:tab pos="2485390" algn="l"/>
              </a:tabLst>
            </a:pP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International radio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standard</a:t>
            </a:r>
            <a:r>
              <a:rPr dirty="0" sz="2000" spc="-6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(ISO/IEC)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C6E167"/>
              </a:buClr>
              <a:buFont typeface="Wingdings"/>
              <a:buChar char=""/>
            </a:pPr>
            <a:endParaRPr sz="3500">
              <a:latin typeface="Times New Roman"/>
              <a:cs typeface="Times New Roman"/>
            </a:endParaRPr>
          </a:p>
          <a:p>
            <a:pPr marL="2221230" indent="-255270"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  <a:tabLst>
                <a:tab pos="2221865" algn="l"/>
              </a:tabLst>
            </a:pPr>
            <a:r>
              <a:rPr dirty="0" sz="2000" spc="-5" b="1">
                <a:solidFill>
                  <a:srgbClr val="032B5F"/>
                </a:solidFill>
                <a:latin typeface="Verdana"/>
                <a:cs typeface="Verdana"/>
              </a:rPr>
              <a:t>No</a:t>
            </a:r>
            <a:r>
              <a:rPr dirty="0" sz="2000" spc="-2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Batteries</a:t>
            </a:r>
            <a:endParaRPr sz="2000">
              <a:latin typeface="Verdana"/>
              <a:cs typeface="Verdana"/>
            </a:endParaRPr>
          </a:p>
          <a:p>
            <a:pPr lvl="1" marL="2484755" indent="-281305">
              <a:lnSpc>
                <a:spcPct val="100000"/>
              </a:lnSpc>
              <a:spcBef>
                <a:spcPts val="875"/>
              </a:spcBef>
              <a:buClr>
                <a:srgbClr val="C6E167"/>
              </a:buClr>
              <a:buFont typeface="Wingdings"/>
              <a:buChar char=""/>
              <a:tabLst>
                <a:tab pos="2485390" algn="l"/>
              </a:tabLst>
            </a:pP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Maintenance</a:t>
            </a:r>
            <a:r>
              <a:rPr dirty="0" sz="2000" spc="-7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free</a:t>
            </a:r>
            <a:endParaRPr sz="2000">
              <a:latin typeface="Verdana"/>
              <a:cs typeface="Verdana"/>
            </a:endParaRPr>
          </a:p>
          <a:p>
            <a:pPr lvl="1" marL="2484755" indent="-281305">
              <a:lnSpc>
                <a:spcPct val="100000"/>
              </a:lnSpc>
              <a:spcBef>
                <a:spcPts val="890"/>
              </a:spcBef>
              <a:buClr>
                <a:srgbClr val="C6E167"/>
              </a:buClr>
              <a:buFont typeface="Wingdings"/>
              <a:buChar char=""/>
              <a:tabLst>
                <a:tab pos="2485390" algn="l"/>
              </a:tabLst>
            </a:pP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Environmentally</a:t>
            </a:r>
            <a:r>
              <a:rPr dirty="0" sz="2000" spc="-2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friendly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C6E167"/>
              </a:buClr>
              <a:buFont typeface="Wingdings"/>
              <a:buChar char=""/>
            </a:pPr>
            <a:endParaRPr sz="3500">
              <a:latin typeface="Times New Roman"/>
              <a:cs typeface="Times New Roman"/>
            </a:endParaRPr>
          </a:p>
          <a:p>
            <a:pPr marL="2221230" indent="-255270"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  <a:tabLst>
                <a:tab pos="2221865" algn="l"/>
              </a:tabLst>
            </a:pPr>
            <a:r>
              <a:rPr dirty="0" sz="2000" spc="-5" b="1">
                <a:solidFill>
                  <a:srgbClr val="032B5F"/>
                </a:solidFill>
                <a:latin typeface="Verdana"/>
                <a:cs typeface="Verdana"/>
              </a:rPr>
              <a:t>No</a:t>
            </a:r>
            <a:r>
              <a:rPr dirty="0" sz="2000" spc="-2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spc="-5" b="1">
                <a:solidFill>
                  <a:srgbClr val="032B5F"/>
                </a:solidFill>
                <a:latin typeface="Verdana"/>
                <a:cs typeface="Verdana"/>
              </a:rPr>
              <a:t>Limits</a:t>
            </a:r>
            <a:endParaRPr sz="2000">
              <a:latin typeface="Verdana"/>
              <a:cs typeface="Verdana"/>
            </a:endParaRPr>
          </a:p>
          <a:p>
            <a:pPr lvl="1" marL="2484755" indent="-281305">
              <a:lnSpc>
                <a:spcPct val="100000"/>
              </a:lnSpc>
              <a:spcBef>
                <a:spcPts val="875"/>
              </a:spcBef>
              <a:buClr>
                <a:srgbClr val="C6E167"/>
              </a:buClr>
              <a:buFont typeface="Wingdings"/>
              <a:buChar char=""/>
              <a:tabLst>
                <a:tab pos="2485390" algn="l"/>
              </a:tabLst>
            </a:pP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Maximum</a:t>
            </a:r>
            <a:r>
              <a:rPr dirty="0" sz="2000" spc="-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flexibility</a:t>
            </a:r>
            <a:endParaRPr sz="2000">
              <a:latin typeface="Verdana"/>
              <a:cs typeface="Verdana"/>
            </a:endParaRPr>
          </a:p>
          <a:p>
            <a:pPr lvl="1" marL="2484755" indent="-281305">
              <a:lnSpc>
                <a:spcPct val="100000"/>
              </a:lnSpc>
              <a:spcBef>
                <a:spcPts val="890"/>
              </a:spcBef>
              <a:buClr>
                <a:srgbClr val="C6E167"/>
              </a:buClr>
              <a:buFont typeface="Wingdings"/>
              <a:buChar char=""/>
              <a:tabLst>
                <a:tab pos="2485390" algn="l"/>
              </a:tabLst>
            </a:pP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More than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250.000 equipped</a:t>
            </a:r>
            <a:r>
              <a:rPr dirty="0" sz="2000" spc="-6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buildings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3703954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Batteryless wireless technology for  residential markets/ smart</a:t>
            </a:r>
            <a:r>
              <a:rPr dirty="0" sz="2000" spc="-50"/>
              <a:t> </a:t>
            </a:r>
            <a:r>
              <a:rPr dirty="0" sz="2000" spc="-5"/>
              <a:t>homes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758825" y="6403807"/>
            <a:ext cx="3253104" cy="12446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© EnOcean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Alliance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|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Intelligent and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Green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Buidlings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|</a:t>
            </a:r>
            <a:r>
              <a:rPr dirty="0" sz="800" spc="14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2014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8837" y="1560702"/>
            <a:ext cx="7785227" cy="4984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94612" y="6391655"/>
            <a:ext cx="4368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7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14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2792095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EnOcean </a:t>
            </a:r>
            <a:r>
              <a:rPr dirty="0" sz="2000"/>
              <a:t>– the </a:t>
            </a:r>
            <a:r>
              <a:rPr dirty="0" sz="2000" spc="-5"/>
              <a:t>basis </a:t>
            </a:r>
            <a:r>
              <a:rPr dirty="0" sz="2000"/>
              <a:t>for </a:t>
            </a:r>
            <a:r>
              <a:rPr dirty="0" sz="2000" spc="-5"/>
              <a:t>smart homes</a:t>
            </a:r>
            <a:r>
              <a:rPr dirty="0" sz="2000" spc="-130"/>
              <a:t> </a:t>
            </a:r>
            <a:r>
              <a:rPr dirty="0" sz="2000"/>
              <a:t>and  </a:t>
            </a:r>
            <a:r>
              <a:rPr dirty="0" sz="2000" spc="-5"/>
              <a:t>building automation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1520545" y="1451280"/>
            <a:ext cx="6051078" cy="5072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46125" y="6391655"/>
            <a:ext cx="3278504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© EnOcean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Alliance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|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Intelligent and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Green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Buidlings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|</a:t>
            </a:r>
            <a:r>
              <a:rPr dirty="0" sz="800" spc="14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2014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94699" y="6391655"/>
            <a:ext cx="43688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7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15</a:t>
            </a:r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4142740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Batteryless wireless technology  </a:t>
            </a:r>
            <a:r>
              <a:rPr dirty="0" sz="2000"/>
              <a:t>for </a:t>
            </a:r>
            <a:r>
              <a:rPr dirty="0" sz="2000" spc="-5"/>
              <a:t>building</a:t>
            </a:r>
            <a:r>
              <a:rPr dirty="0" sz="2000" spc="-35"/>
              <a:t> </a:t>
            </a:r>
            <a:r>
              <a:rPr dirty="0" sz="2000" spc="-5"/>
              <a:t>automation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757237" y="6403807"/>
            <a:ext cx="7697470" cy="26416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">
              <a:lnSpc>
                <a:spcPct val="100000"/>
              </a:lnSpc>
              <a:spcBef>
                <a:spcPts val="5"/>
              </a:spcBef>
              <a:tabLst>
                <a:tab pos="7449820" algn="l"/>
              </a:tabLst>
            </a:pP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©</a:t>
            </a:r>
            <a:r>
              <a:rPr dirty="0" sz="800" spc="-1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E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n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Oce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a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n</a:t>
            </a:r>
            <a:r>
              <a:rPr dirty="0" sz="800" spc="-2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A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lli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an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ce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 spc="3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|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 spc="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 spc="5">
                <a:solidFill>
                  <a:srgbClr val="666666"/>
                </a:solidFill>
                <a:latin typeface="Verdana"/>
                <a:cs typeface="Verdana"/>
              </a:rPr>
              <a:t>I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nt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e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lli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ge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n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t</a:t>
            </a:r>
            <a:r>
              <a:rPr dirty="0" sz="800" spc="1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an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d</a:t>
            </a:r>
            <a:r>
              <a:rPr dirty="0" sz="800" spc="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G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reen</a:t>
            </a:r>
            <a:r>
              <a:rPr dirty="0" sz="800" spc="-1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B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ui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d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li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n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gs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 spc="3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|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 spc="2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2014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	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ge</a:t>
            </a:r>
            <a:endParaRPr sz="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r>
              <a:rPr dirty="0" sz="800">
                <a:solidFill>
                  <a:srgbClr val="666666"/>
                </a:solidFill>
                <a:latin typeface="Arial"/>
                <a:cs typeface="Arial"/>
              </a:rPr>
              <a:t>© EnOcean Alliance | </a:t>
            </a:r>
            <a:r>
              <a:rPr dirty="0" sz="800" spc="-5">
                <a:solidFill>
                  <a:srgbClr val="666666"/>
                </a:solidFill>
                <a:latin typeface="Arial"/>
                <a:cs typeface="Arial"/>
              </a:rPr>
              <a:t>Intelligente Gebäude </a:t>
            </a:r>
            <a:r>
              <a:rPr dirty="0" sz="800">
                <a:solidFill>
                  <a:srgbClr val="666666"/>
                </a:solidFill>
                <a:latin typeface="Arial"/>
                <a:cs typeface="Arial"/>
              </a:rPr>
              <a:t>| Aug</a:t>
            </a:r>
            <a:r>
              <a:rPr dirty="0" sz="800" spc="6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800" spc="-5">
                <a:solidFill>
                  <a:srgbClr val="666666"/>
                </a:solidFill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75088" y="6234977"/>
            <a:ext cx="156845" cy="30480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30480">
              <a:lnSpc>
                <a:spcPct val="100000"/>
              </a:lnSpc>
              <a:spcBef>
                <a:spcPts val="235"/>
              </a:spcBef>
            </a:pPr>
            <a:r>
              <a:rPr dirty="0" sz="800" spc="-5">
                <a:solidFill>
                  <a:srgbClr val="666666"/>
                </a:solidFill>
                <a:latin typeface="Arial"/>
                <a:cs typeface="Arial"/>
              </a:rPr>
              <a:t>16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16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8825" y="1560588"/>
            <a:ext cx="7722953" cy="5217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8600" y="552576"/>
            <a:ext cx="86868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Batteryless wireless technology from</a:t>
            </a:r>
            <a:r>
              <a:rPr dirty="0" sz="200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EnOcean</a:t>
            </a:r>
            <a:endParaRPr sz="2000">
              <a:latin typeface="Verdana"/>
              <a:cs typeface="Verdana"/>
            </a:endParaRPr>
          </a:p>
          <a:p>
            <a:pPr marL="52514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=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energy harvester </a:t>
            </a: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+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radio</a:t>
            </a:r>
            <a:r>
              <a:rPr dirty="0" sz="2000" spc="-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modules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8825" y="1560512"/>
            <a:ext cx="7587157" cy="5138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Energy</a:t>
            </a:r>
            <a:r>
              <a:rPr dirty="0" spc="-15"/>
              <a:t> </a:t>
            </a:r>
            <a:r>
              <a:rPr dirty="0" spc="-5"/>
              <a:t>Harvesting</a:t>
            </a:r>
          </a:p>
        </p:txBody>
      </p:sp>
      <p:sp>
        <p:nvSpPr>
          <p:cNvPr id="4" name="object 4"/>
          <p:cNvSpPr/>
          <p:nvPr/>
        </p:nvSpPr>
        <p:spPr>
          <a:xfrm>
            <a:off x="6084900" y="1700213"/>
            <a:ext cx="2822562" cy="1184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084887" y="5141913"/>
            <a:ext cx="1581150" cy="1714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56324" y="3068638"/>
            <a:ext cx="1277912" cy="1947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7450" y="1771650"/>
            <a:ext cx="1296974" cy="1152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76231" y="1871597"/>
            <a:ext cx="2335530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32B5F"/>
                </a:solidFill>
                <a:latin typeface="Arial"/>
                <a:cs typeface="Arial"/>
              </a:rPr>
              <a:t>Kinetic</a:t>
            </a:r>
            <a:r>
              <a:rPr dirty="0" sz="1800" spc="-2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Arial"/>
                <a:cs typeface="Arial"/>
              </a:rPr>
              <a:t>energy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Electrodynamic</a:t>
            </a:r>
            <a:r>
              <a:rPr dirty="0" sz="1600" spc="-4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generator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5186" y="3499904"/>
            <a:ext cx="1628851" cy="14419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5749" y="3211537"/>
            <a:ext cx="1007033" cy="893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862" y="4028351"/>
            <a:ext cx="1379735" cy="5046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250881" y="3743260"/>
            <a:ext cx="2517775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32B5F"/>
                </a:solidFill>
                <a:latin typeface="Arial"/>
                <a:cs typeface="Arial"/>
              </a:rPr>
              <a:t>Solar</a:t>
            </a:r>
            <a:r>
              <a:rPr dirty="0" sz="1800" spc="-2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Arial"/>
                <a:cs typeface="Arial"/>
              </a:rPr>
              <a:t>energy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Module </a:t>
            </a:r>
            <a:r>
              <a:rPr dirty="0" sz="1600" spc="-10">
                <a:solidFill>
                  <a:srgbClr val="032B5F"/>
                </a:solidFill>
                <a:latin typeface="Arial"/>
                <a:cs typeface="Arial"/>
              </a:rPr>
              <a:t>with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energy</a:t>
            </a:r>
            <a:r>
              <a:rPr dirty="0" sz="1600" spc="-1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storage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36490" y="5473622"/>
            <a:ext cx="242633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32B5F"/>
                </a:solidFill>
                <a:latin typeface="Arial"/>
                <a:cs typeface="Arial"/>
              </a:rPr>
              <a:t>Thermal</a:t>
            </a:r>
            <a:r>
              <a:rPr dirty="0" sz="160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32B5F"/>
                </a:solidFill>
                <a:latin typeface="Arial"/>
                <a:cs typeface="Arial"/>
              </a:rPr>
              <a:t>energy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Energy generation</a:t>
            </a:r>
            <a:r>
              <a:rPr dirty="0" sz="1600" spc="-4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through  temperature</a:t>
            </a:r>
            <a:r>
              <a:rPr dirty="0" sz="1600" spc="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differences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92287" y="5661025"/>
            <a:ext cx="792150" cy="7810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3850" y="5732475"/>
            <a:ext cx="1155687" cy="7746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Basics </a:t>
            </a:r>
            <a:r>
              <a:rPr dirty="0" spc="-5"/>
              <a:t>of EnOcean</a:t>
            </a:r>
            <a:r>
              <a:rPr dirty="0" spc="65"/>
              <a:t> </a:t>
            </a:r>
            <a:r>
              <a:rPr dirty="0" spc="-5"/>
              <a:t>radio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03117" y="1509712"/>
            <a:ext cx="5300345" cy="434149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200" spc="-5" b="1">
                <a:solidFill>
                  <a:srgbClr val="032B5F"/>
                </a:solidFill>
                <a:latin typeface="Verdana"/>
                <a:cs typeface="Verdana"/>
              </a:rPr>
              <a:t>EnOcean</a:t>
            </a:r>
            <a:r>
              <a:rPr dirty="0" sz="1200" spc="-1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Verdana"/>
                <a:cs typeface="Verdana"/>
              </a:rPr>
              <a:t>radio</a:t>
            </a:r>
            <a:endParaRPr sz="1200">
              <a:latin typeface="Verdana"/>
              <a:cs typeface="Verdana"/>
            </a:endParaRPr>
          </a:p>
          <a:p>
            <a:pPr marL="241300" marR="38735" indent="-228600">
              <a:lnSpc>
                <a:spcPct val="100000"/>
              </a:lnSpc>
              <a:spcBef>
                <a:spcPts val="29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Energy generation through press </a:t>
            </a: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of a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button, light, differences in  temperature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Wireless protocol: EnOcean </a:t>
            </a:r>
            <a:r>
              <a:rPr dirty="0" sz="1200" spc="-5" b="1">
                <a:solidFill>
                  <a:srgbClr val="032B5F"/>
                </a:solidFill>
                <a:latin typeface="Verdana"/>
                <a:cs typeface="Verdana"/>
              </a:rPr>
              <a:t>ISO/IEC-Standard</a:t>
            </a:r>
            <a:r>
              <a:rPr dirty="0" sz="1200" spc="1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Verdana"/>
                <a:cs typeface="Verdana"/>
              </a:rPr>
              <a:t>14543-3-10</a:t>
            </a:r>
            <a:endParaRPr sz="1200">
              <a:latin typeface="Verdana"/>
              <a:cs typeface="Verdana"/>
            </a:endParaRPr>
          </a:p>
          <a:p>
            <a:pPr marL="241300" marR="5080" indent="-228600">
              <a:lnSpc>
                <a:spcPct val="100000"/>
              </a:lnSpc>
              <a:spcBef>
                <a:spcPts val="29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Frequency: license-free frequency band under </a:t>
            </a: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1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GHz </a:t>
            </a: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(868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MHz in  Europe and China, </a:t>
            </a: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902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MHz in North America, </a:t>
            </a: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928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MHz in</a:t>
            </a:r>
            <a:r>
              <a:rPr dirty="0" sz="1200" spc="8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200" spc="-10">
                <a:solidFill>
                  <a:srgbClr val="032B5F"/>
                </a:solidFill>
                <a:latin typeface="Verdana"/>
                <a:cs typeface="Verdana"/>
              </a:rPr>
              <a:t>Japan)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uni/bidirectional</a:t>
            </a:r>
            <a:r>
              <a:rPr dirty="0" sz="1200" spc="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communication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032B5F"/>
                </a:solidFill>
                <a:latin typeface="Verdana"/>
                <a:cs typeface="Verdana"/>
              </a:rPr>
              <a:t>Range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About </a:t>
            </a: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30m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in</a:t>
            </a: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200" spc="-10">
                <a:solidFill>
                  <a:srgbClr val="032B5F"/>
                </a:solidFill>
                <a:latin typeface="Verdana"/>
                <a:cs typeface="Verdana"/>
              </a:rPr>
              <a:t>buildings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Range extension with </a:t>
            </a: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repeaters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(Level </a:t>
            </a: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1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and </a:t>
            </a: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Level</a:t>
            </a:r>
            <a:r>
              <a:rPr dirty="0" sz="1200" spc="5">
                <a:solidFill>
                  <a:srgbClr val="032B5F"/>
                </a:solidFill>
                <a:latin typeface="Verdana"/>
                <a:cs typeface="Verdana"/>
              </a:rPr>
              <a:t> 2)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032B5F"/>
                </a:solidFill>
                <a:latin typeface="Verdana"/>
                <a:cs typeface="Verdana"/>
              </a:rPr>
              <a:t>Transmission</a:t>
            </a:r>
            <a:r>
              <a:rPr dirty="0" sz="1200" spc="-1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Verdana"/>
                <a:cs typeface="Verdana"/>
              </a:rPr>
              <a:t>security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short telegrams ~</a:t>
            </a: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1ms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200">
                <a:solidFill>
                  <a:srgbClr val="032B5F"/>
                </a:solidFill>
                <a:latin typeface="Verdana"/>
                <a:cs typeface="Verdana"/>
              </a:rPr>
              <a:t>2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asynchronous</a:t>
            </a:r>
            <a:r>
              <a:rPr dirty="0" sz="1200" spc="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repetitions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Encryption and Rolling Code</a:t>
            </a:r>
            <a:r>
              <a:rPr dirty="0" sz="1200" spc="3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(authentication)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200" spc="-5" b="1">
                <a:solidFill>
                  <a:srgbClr val="032B5F"/>
                </a:solidFill>
                <a:latin typeface="Verdana"/>
                <a:cs typeface="Verdana"/>
              </a:rPr>
              <a:t>Interoperability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each transmitter has an unique address</a:t>
            </a:r>
            <a:r>
              <a:rPr dirty="0" sz="1200" spc="8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(32Bit-ID)</a:t>
            </a:r>
            <a:endParaRPr sz="12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200" spc="-5">
                <a:solidFill>
                  <a:srgbClr val="032B5F"/>
                </a:solidFill>
                <a:latin typeface="Verdana"/>
                <a:cs typeface="Verdana"/>
              </a:rPr>
              <a:t>standardized protocol and sensor profiles</a:t>
            </a:r>
            <a:r>
              <a:rPr dirty="0" sz="1200" spc="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200" spc="-10">
                <a:solidFill>
                  <a:srgbClr val="032B5F"/>
                </a:solidFill>
                <a:latin typeface="Verdana"/>
                <a:cs typeface="Verdana"/>
              </a:rPr>
              <a:t>(EEP)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825" y="1560513"/>
            <a:ext cx="2398713" cy="4665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Overview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125" y="1707921"/>
            <a:ext cx="6205220" cy="3744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Why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wireless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&amp;</a:t>
            </a:r>
            <a:r>
              <a:rPr dirty="0" sz="2000" spc="-5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batteryless?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EnOcean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– the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batteryless wireless</a:t>
            </a:r>
            <a:r>
              <a:rPr dirty="0" sz="2000" spc="-65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technology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Installation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Radio: Basics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&amp; range</a:t>
            </a:r>
            <a:r>
              <a:rPr dirty="0" sz="2000" spc="-45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planning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Support &amp;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next</a:t>
            </a:r>
            <a:r>
              <a:rPr dirty="0" sz="2000" spc="-75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steps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3600" y="2781300"/>
            <a:ext cx="2792730" cy="360680"/>
          </a:xfrm>
          <a:custGeom>
            <a:avLst/>
            <a:gdLst/>
            <a:ahLst/>
            <a:cxnLst/>
            <a:rect l="l" t="t" r="r" b="b"/>
            <a:pathLst>
              <a:path w="2792729" h="360680">
                <a:moveTo>
                  <a:pt x="0" y="0"/>
                </a:moveTo>
                <a:lnTo>
                  <a:pt x="2792412" y="0"/>
                </a:lnTo>
                <a:lnTo>
                  <a:pt x="2792412" y="360362"/>
                </a:lnTo>
                <a:lnTo>
                  <a:pt x="0" y="360362"/>
                </a:lnTo>
                <a:lnTo>
                  <a:pt x="0" y="0"/>
                </a:lnTo>
                <a:close/>
              </a:path>
            </a:pathLst>
          </a:custGeom>
          <a:solidFill>
            <a:srgbClr val="ADCE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3588" y="1816608"/>
            <a:ext cx="2673095" cy="3880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8475" y="1801837"/>
            <a:ext cx="2651125" cy="38591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93712" y="1797050"/>
            <a:ext cx="2660650" cy="3869054"/>
          </a:xfrm>
          <a:custGeom>
            <a:avLst/>
            <a:gdLst/>
            <a:ahLst/>
            <a:cxnLst/>
            <a:rect l="l" t="t" r="r" b="b"/>
            <a:pathLst>
              <a:path w="2660650" h="3869054">
                <a:moveTo>
                  <a:pt x="0" y="0"/>
                </a:moveTo>
                <a:lnTo>
                  <a:pt x="2660650" y="0"/>
                </a:lnTo>
                <a:lnTo>
                  <a:pt x="2660650" y="3868737"/>
                </a:lnTo>
                <a:lnTo>
                  <a:pt x="0" y="38687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17568" y="1909787"/>
            <a:ext cx="4309745" cy="61976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400" spc="-15" b="1">
                <a:solidFill>
                  <a:srgbClr val="032B5F"/>
                </a:solidFill>
                <a:latin typeface="Arial"/>
                <a:cs typeface="Arial"/>
              </a:rPr>
              <a:t>COMPARISON </a:t>
            </a:r>
            <a:r>
              <a:rPr dirty="0" sz="1400" b="1">
                <a:solidFill>
                  <a:srgbClr val="032B5F"/>
                </a:solidFill>
                <a:latin typeface="Arial"/>
                <a:cs typeface="Arial"/>
              </a:rPr>
              <a:t>OF HIGH </a:t>
            </a:r>
            <a:r>
              <a:rPr dirty="0" sz="1400" spc="-5" b="1">
                <a:solidFill>
                  <a:srgbClr val="032B5F"/>
                </a:solidFill>
                <a:latin typeface="Arial"/>
                <a:cs typeface="Arial"/>
              </a:rPr>
              <a:t>FREQUENCY</a:t>
            </a:r>
            <a:r>
              <a:rPr dirty="0" sz="1400" spc="-5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032B5F"/>
                </a:solidFill>
                <a:latin typeface="Arial"/>
                <a:cs typeface="Arial"/>
              </a:rPr>
              <a:t>DEVICES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  <a:tabLst>
                <a:tab pos="1840864" algn="l"/>
                <a:tab pos="2513330" algn="l"/>
                <a:tab pos="3669665" algn="l"/>
              </a:tabLst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Device/</a:t>
            </a:r>
            <a:r>
              <a:rPr dirty="0" sz="1200" spc="-1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B5F"/>
                </a:solidFill>
                <a:latin typeface="Arial"/>
                <a:cs typeface="Arial"/>
              </a:rPr>
              <a:t>System	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W/m²	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Distance</a:t>
            </a:r>
            <a:r>
              <a:rPr dirty="0" sz="1200" spc="-2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(m)	Duration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7568" y="2820732"/>
            <a:ext cx="28536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5265" algn="l"/>
              </a:tabLst>
            </a:pP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E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n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O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cean</a:t>
            </a:r>
            <a:r>
              <a:rPr dirty="0" sz="1200" spc="-3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25" b="1">
                <a:solidFill>
                  <a:srgbClr val="032B5F"/>
                </a:solidFill>
                <a:latin typeface="Arial"/>
                <a:cs typeface="Arial"/>
              </a:rPr>
              <a:t>w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i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r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el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ess</a:t>
            </a:r>
            <a:r>
              <a:rPr dirty="0" sz="1200" spc="-5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s</a:t>
            </a:r>
            <a:r>
              <a:rPr dirty="0" sz="1200" spc="25" b="1">
                <a:solidFill>
                  <a:srgbClr val="032B5F"/>
                </a:solidFill>
                <a:latin typeface="Arial"/>
                <a:cs typeface="Arial"/>
              </a:rPr>
              <a:t>w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i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t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ch</a:t>
            </a:r>
            <a:r>
              <a:rPr dirty="0" sz="1200" spc="-2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0,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0000</a:t>
            </a:r>
            <a:r>
              <a:rPr dirty="0" sz="1200" spc="-15" b="1">
                <a:solidFill>
                  <a:srgbClr val="032B5F"/>
                </a:solidFill>
                <a:latin typeface="Arial"/>
                <a:cs typeface="Arial"/>
              </a:rPr>
              <a:t>1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3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	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75168" y="2820732"/>
            <a:ext cx="17799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few ms during</a:t>
            </a:r>
            <a:r>
              <a:rPr dirty="0" sz="1200" spc="-3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actuation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17568" y="3364800"/>
            <a:ext cx="1565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32B5F"/>
                </a:solidFill>
                <a:latin typeface="Arial"/>
                <a:cs typeface="Arial"/>
              </a:rPr>
              <a:t>Convent.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light</a:t>
            </a:r>
            <a:r>
              <a:rPr dirty="0" sz="1200" spc="2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switch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46368" y="3364800"/>
            <a:ext cx="4953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0,0015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60768" y="3364800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5168" y="3364800"/>
            <a:ext cx="17799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few ms during</a:t>
            </a:r>
            <a:r>
              <a:rPr dirty="0" sz="1200" spc="-3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actuation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17568" y="3907344"/>
            <a:ext cx="1338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WiFi </a:t>
            </a:r>
            <a:r>
              <a:rPr dirty="0" sz="1200" spc="-10" b="1">
                <a:solidFill>
                  <a:srgbClr val="032B5F"/>
                </a:solidFill>
                <a:latin typeface="Arial"/>
                <a:cs typeface="Arial"/>
              </a:rPr>
              <a:t>Access</a:t>
            </a:r>
            <a:r>
              <a:rPr dirty="0" sz="1200" spc="-9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Point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6368" y="3907344"/>
            <a:ext cx="3244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0,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60768" y="3907344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75168" y="3907344"/>
            <a:ext cx="160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during data</a:t>
            </a:r>
            <a:r>
              <a:rPr dirty="0" sz="1200" spc="-3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exchange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17568" y="4451412"/>
            <a:ext cx="990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Network</a:t>
            </a:r>
            <a:r>
              <a:rPr dirty="0" sz="1200" spc="-9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card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46368" y="4451412"/>
            <a:ext cx="2387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0,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60768" y="4451412"/>
            <a:ext cx="2387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0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,5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75168" y="4451412"/>
            <a:ext cx="1604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during data</a:t>
            </a:r>
            <a:r>
              <a:rPr dirty="0" sz="1200" spc="-3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exchange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17568" y="4995480"/>
            <a:ext cx="12014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DECT</a:t>
            </a:r>
            <a:r>
              <a:rPr dirty="0" sz="1200" spc="-7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telephone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46368" y="4995480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75168" y="4995480"/>
            <a:ext cx="1301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during phone</a:t>
            </a:r>
            <a:r>
              <a:rPr dirty="0" sz="1200" spc="-3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call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17568" y="5538024"/>
            <a:ext cx="8020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Cell</a:t>
            </a:r>
            <a:r>
              <a:rPr dirty="0" sz="1200" spc="-8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phone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46368" y="5538024"/>
            <a:ext cx="4171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12-42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75168" y="5538024"/>
            <a:ext cx="13011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during phone</a:t>
            </a:r>
            <a:r>
              <a:rPr dirty="0" sz="1200" spc="-3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call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17568" y="6082092"/>
            <a:ext cx="15151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Cellular base</a:t>
            </a:r>
            <a:r>
              <a:rPr dirty="0" sz="1200" spc="-7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station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46368" y="6082092"/>
            <a:ext cx="9213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0,00001 </a:t>
            </a:r>
            <a:r>
              <a:rPr dirty="0" sz="1200" b="1">
                <a:solidFill>
                  <a:srgbClr val="032B5F"/>
                </a:solidFill>
                <a:latin typeface="Arial"/>
                <a:cs typeface="Arial"/>
              </a:rPr>
              <a:t>-</a:t>
            </a:r>
            <a:r>
              <a:rPr dirty="0" sz="1200" spc="-9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0,1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75168" y="6082092"/>
            <a:ext cx="14992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diverse</a:t>
            </a:r>
            <a:r>
              <a:rPr dirty="0" sz="1200" spc="-6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permanence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796131" y="2996953"/>
            <a:ext cx="1543050" cy="375285"/>
          </a:xfrm>
          <a:custGeom>
            <a:avLst/>
            <a:gdLst/>
            <a:ahLst/>
            <a:cxnLst/>
            <a:rect l="l" t="t" r="r" b="b"/>
            <a:pathLst>
              <a:path w="1543050" h="375285">
                <a:moveTo>
                  <a:pt x="794753" y="281012"/>
                </a:moveTo>
                <a:lnTo>
                  <a:pt x="474319" y="281012"/>
                </a:lnTo>
                <a:lnTo>
                  <a:pt x="0" y="375094"/>
                </a:lnTo>
                <a:lnTo>
                  <a:pt x="794753" y="281012"/>
                </a:lnTo>
                <a:close/>
              </a:path>
              <a:path w="1543050" h="375285">
                <a:moveTo>
                  <a:pt x="1542503" y="0"/>
                </a:moveTo>
                <a:lnTo>
                  <a:pt x="260731" y="0"/>
                </a:lnTo>
                <a:lnTo>
                  <a:pt x="260731" y="281012"/>
                </a:lnTo>
                <a:lnTo>
                  <a:pt x="1542503" y="281012"/>
                </a:lnTo>
                <a:lnTo>
                  <a:pt x="1542503" y="0"/>
                </a:lnTo>
                <a:close/>
              </a:path>
            </a:pathLst>
          </a:custGeom>
          <a:solidFill>
            <a:srgbClr val="9EB0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796131" y="2996953"/>
            <a:ext cx="1543050" cy="375285"/>
          </a:xfrm>
          <a:custGeom>
            <a:avLst/>
            <a:gdLst/>
            <a:ahLst/>
            <a:cxnLst/>
            <a:rect l="l" t="t" r="r" b="b"/>
            <a:pathLst>
              <a:path w="1543050" h="375285">
                <a:moveTo>
                  <a:pt x="260731" y="0"/>
                </a:moveTo>
                <a:lnTo>
                  <a:pt x="1542503" y="0"/>
                </a:lnTo>
                <a:lnTo>
                  <a:pt x="1542503" y="281012"/>
                </a:lnTo>
                <a:lnTo>
                  <a:pt x="794753" y="281012"/>
                </a:lnTo>
                <a:lnTo>
                  <a:pt x="0" y="375094"/>
                </a:lnTo>
                <a:lnTo>
                  <a:pt x="474319" y="281012"/>
                </a:lnTo>
                <a:lnTo>
                  <a:pt x="260731" y="281012"/>
                </a:lnTo>
                <a:lnTo>
                  <a:pt x="260731" y="163918"/>
                </a:lnTo>
                <a:lnTo>
                  <a:pt x="260731" y="0"/>
                </a:lnTo>
                <a:close/>
              </a:path>
            </a:pathLst>
          </a:custGeom>
          <a:ln w="9524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469891" y="3023876"/>
            <a:ext cx="457834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032B5F"/>
                </a:solidFill>
                <a:latin typeface="Arial"/>
                <a:cs typeface="Arial"/>
              </a:rPr>
              <a:t>100</a:t>
            </a:r>
            <a:r>
              <a:rPr dirty="0" sz="1400" spc="-10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32B5F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652123" y="3645025"/>
            <a:ext cx="1396365" cy="288925"/>
          </a:xfrm>
          <a:custGeom>
            <a:avLst/>
            <a:gdLst/>
            <a:ahLst/>
            <a:cxnLst/>
            <a:rect l="l" t="t" r="r" b="b"/>
            <a:pathLst>
              <a:path w="1396365" h="288925">
                <a:moveTo>
                  <a:pt x="1396263" y="240499"/>
                </a:moveTo>
                <a:lnTo>
                  <a:pt x="280555" y="240499"/>
                </a:lnTo>
                <a:lnTo>
                  <a:pt x="280555" y="288582"/>
                </a:lnTo>
                <a:lnTo>
                  <a:pt x="1396263" y="288582"/>
                </a:lnTo>
                <a:lnTo>
                  <a:pt x="1396263" y="240499"/>
                </a:lnTo>
                <a:close/>
              </a:path>
              <a:path w="1396365" h="288925">
                <a:moveTo>
                  <a:pt x="1396263" y="0"/>
                </a:moveTo>
                <a:lnTo>
                  <a:pt x="280555" y="0"/>
                </a:lnTo>
                <a:lnTo>
                  <a:pt x="280555" y="168338"/>
                </a:lnTo>
                <a:lnTo>
                  <a:pt x="0" y="258076"/>
                </a:lnTo>
                <a:lnTo>
                  <a:pt x="280555" y="240499"/>
                </a:lnTo>
                <a:lnTo>
                  <a:pt x="1396263" y="240499"/>
                </a:lnTo>
                <a:lnTo>
                  <a:pt x="1396263" y="0"/>
                </a:lnTo>
                <a:close/>
              </a:path>
            </a:pathLst>
          </a:custGeom>
          <a:solidFill>
            <a:srgbClr val="9EB0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652123" y="3645025"/>
            <a:ext cx="1396365" cy="288925"/>
          </a:xfrm>
          <a:custGeom>
            <a:avLst/>
            <a:gdLst/>
            <a:ahLst/>
            <a:cxnLst/>
            <a:rect l="l" t="t" r="r" b="b"/>
            <a:pathLst>
              <a:path w="1396365" h="288925">
                <a:moveTo>
                  <a:pt x="280555" y="0"/>
                </a:moveTo>
                <a:lnTo>
                  <a:pt x="1396263" y="0"/>
                </a:lnTo>
                <a:lnTo>
                  <a:pt x="1396263" y="288582"/>
                </a:lnTo>
                <a:lnTo>
                  <a:pt x="280555" y="288582"/>
                </a:lnTo>
                <a:lnTo>
                  <a:pt x="280555" y="240499"/>
                </a:lnTo>
                <a:lnTo>
                  <a:pt x="0" y="258076"/>
                </a:lnTo>
                <a:lnTo>
                  <a:pt x="280555" y="168338"/>
                </a:lnTo>
                <a:lnTo>
                  <a:pt x="280555" y="0"/>
                </a:lnTo>
                <a:close/>
              </a:path>
            </a:pathLst>
          </a:custGeom>
          <a:ln w="9525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932679" y="3645025"/>
            <a:ext cx="1116330" cy="288925"/>
          </a:xfrm>
          <a:prstGeom prst="rect">
            <a:avLst/>
          </a:prstGeom>
          <a:ln w="9525">
            <a:solidFill>
              <a:srgbClr val="000080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342900">
              <a:lnSpc>
                <a:spcPct val="100000"/>
              </a:lnSpc>
              <a:spcBef>
                <a:spcPts val="315"/>
              </a:spcBef>
            </a:pPr>
            <a:r>
              <a:rPr dirty="0" sz="1400">
                <a:solidFill>
                  <a:srgbClr val="032B5F"/>
                </a:solidFill>
                <a:latin typeface="Arial"/>
                <a:cs typeface="Arial"/>
              </a:rPr>
              <a:t>700</a:t>
            </a:r>
            <a:r>
              <a:rPr dirty="0" sz="1400" spc="-4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32B5F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580114" y="4221088"/>
            <a:ext cx="1873250" cy="288290"/>
          </a:xfrm>
          <a:custGeom>
            <a:avLst/>
            <a:gdLst/>
            <a:ahLst/>
            <a:cxnLst/>
            <a:rect l="l" t="t" r="r" b="b"/>
            <a:pathLst>
              <a:path w="1873250" h="288289">
                <a:moveTo>
                  <a:pt x="1872830" y="0"/>
                </a:moveTo>
                <a:lnTo>
                  <a:pt x="411759" y="0"/>
                </a:lnTo>
                <a:lnTo>
                  <a:pt x="411759" y="168008"/>
                </a:lnTo>
                <a:lnTo>
                  <a:pt x="0" y="207543"/>
                </a:lnTo>
                <a:lnTo>
                  <a:pt x="411759" y="240017"/>
                </a:lnTo>
                <a:lnTo>
                  <a:pt x="411759" y="288036"/>
                </a:lnTo>
                <a:lnTo>
                  <a:pt x="1872830" y="288036"/>
                </a:lnTo>
                <a:lnTo>
                  <a:pt x="1872830" y="0"/>
                </a:lnTo>
                <a:close/>
              </a:path>
            </a:pathLst>
          </a:custGeom>
          <a:solidFill>
            <a:srgbClr val="9EB0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80114" y="4221088"/>
            <a:ext cx="1873250" cy="288290"/>
          </a:xfrm>
          <a:custGeom>
            <a:avLst/>
            <a:gdLst/>
            <a:ahLst/>
            <a:cxnLst/>
            <a:rect l="l" t="t" r="r" b="b"/>
            <a:pathLst>
              <a:path w="1873250" h="288289">
                <a:moveTo>
                  <a:pt x="411759" y="0"/>
                </a:moveTo>
                <a:lnTo>
                  <a:pt x="1872830" y="0"/>
                </a:lnTo>
                <a:lnTo>
                  <a:pt x="1872830" y="288036"/>
                </a:lnTo>
                <a:lnTo>
                  <a:pt x="411759" y="288036"/>
                </a:lnTo>
                <a:lnTo>
                  <a:pt x="411759" y="240017"/>
                </a:lnTo>
                <a:lnTo>
                  <a:pt x="0" y="207543"/>
                </a:lnTo>
                <a:lnTo>
                  <a:pt x="411759" y="168008"/>
                </a:lnTo>
                <a:lnTo>
                  <a:pt x="411759" y="0"/>
                </a:lnTo>
                <a:close/>
              </a:path>
            </a:pathLst>
          </a:custGeom>
          <a:ln w="9525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420225" y="4248011"/>
            <a:ext cx="6057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32B5F"/>
                </a:solidFill>
                <a:latin typeface="Arial"/>
                <a:cs typeface="Arial"/>
              </a:rPr>
              <a:t>7.000</a:t>
            </a:r>
            <a:r>
              <a:rPr dirty="0" sz="1400" spc="-11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32B5F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97527" y="4589463"/>
            <a:ext cx="1638935" cy="495934"/>
          </a:xfrm>
          <a:custGeom>
            <a:avLst/>
            <a:gdLst/>
            <a:ahLst/>
            <a:cxnLst/>
            <a:rect l="l" t="t" r="r" b="b"/>
            <a:pathLst>
              <a:path w="1638934" h="495935">
                <a:moveTo>
                  <a:pt x="1638693" y="0"/>
                </a:moveTo>
                <a:lnTo>
                  <a:pt x="398157" y="0"/>
                </a:lnTo>
                <a:lnTo>
                  <a:pt x="398157" y="82600"/>
                </a:lnTo>
                <a:lnTo>
                  <a:pt x="0" y="119849"/>
                </a:lnTo>
                <a:lnTo>
                  <a:pt x="398157" y="206552"/>
                </a:lnTo>
                <a:lnTo>
                  <a:pt x="398157" y="495693"/>
                </a:lnTo>
                <a:lnTo>
                  <a:pt x="1638693" y="495693"/>
                </a:lnTo>
                <a:lnTo>
                  <a:pt x="1638693" y="0"/>
                </a:lnTo>
                <a:close/>
              </a:path>
            </a:pathLst>
          </a:custGeom>
          <a:solidFill>
            <a:srgbClr val="9EB0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97527" y="4589463"/>
            <a:ext cx="1638935" cy="495934"/>
          </a:xfrm>
          <a:custGeom>
            <a:avLst/>
            <a:gdLst/>
            <a:ahLst/>
            <a:cxnLst/>
            <a:rect l="l" t="t" r="r" b="b"/>
            <a:pathLst>
              <a:path w="1638934" h="495935">
                <a:moveTo>
                  <a:pt x="398157" y="0"/>
                </a:moveTo>
                <a:lnTo>
                  <a:pt x="1638693" y="0"/>
                </a:lnTo>
                <a:lnTo>
                  <a:pt x="1638693" y="495693"/>
                </a:lnTo>
                <a:lnTo>
                  <a:pt x="398157" y="495693"/>
                </a:lnTo>
                <a:lnTo>
                  <a:pt x="398157" y="206552"/>
                </a:lnTo>
                <a:lnTo>
                  <a:pt x="0" y="119849"/>
                </a:lnTo>
                <a:lnTo>
                  <a:pt x="398157" y="82600"/>
                </a:lnTo>
                <a:lnTo>
                  <a:pt x="398157" y="0"/>
                </a:lnTo>
                <a:close/>
              </a:path>
            </a:pathLst>
          </a:custGeom>
          <a:ln w="9525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166425" y="4616386"/>
            <a:ext cx="8997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32B5F"/>
                </a:solidFill>
                <a:latin typeface="Arial"/>
                <a:cs typeface="Arial"/>
              </a:rPr>
              <a:t>70.000</a:t>
            </a:r>
            <a:r>
              <a:rPr dirty="0" sz="1800" spc="-7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32B5F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436096" y="5013180"/>
            <a:ext cx="1570990" cy="824865"/>
          </a:xfrm>
          <a:custGeom>
            <a:avLst/>
            <a:gdLst/>
            <a:ahLst/>
            <a:cxnLst/>
            <a:rect l="l" t="t" r="r" b="b"/>
            <a:pathLst>
              <a:path w="1570990" h="824864">
                <a:moveTo>
                  <a:pt x="1570507" y="236664"/>
                </a:moveTo>
                <a:lnTo>
                  <a:pt x="335622" y="236664"/>
                </a:lnTo>
                <a:lnTo>
                  <a:pt x="335622" y="824255"/>
                </a:lnTo>
                <a:lnTo>
                  <a:pt x="1570507" y="824255"/>
                </a:lnTo>
                <a:lnTo>
                  <a:pt x="1570507" y="236664"/>
                </a:lnTo>
                <a:close/>
              </a:path>
              <a:path w="1570990" h="824864">
                <a:moveTo>
                  <a:pt x="0" y="0"/>
                </a:moveTo>
                <a:lnTo>
                  <a:pt x="541388" y="236664"/>
                </a:lnTo>
                <a:lnTo>
                  <a:pt x="850112" y="236664"/>
                </a:lnTo>
                <a:lnTo>
                  <a:pt x="0" y="0"/>
                </a:lnTo>
                <a:close/>
              </a:path>
            </a:pathLst>
          </a:custGeom>
          <a:solidFill>
            <a:srgbClr val="9EB0C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436096" y="5013180"/>
            <a:ext cx="1570990" cy="824865"/>
          </a:xfrm>
          <a:custGeom>
            <a:avLst/>
            <a:gdLst/>
            <a:ahLst/>
            <a:cxnLst/>
            <a:rect l="l" t="t" r="r" b="b"/>
            <a:pathLst>
              <a:path w="1570990" h="824864">
                <a:moveTo>
                  <a:pt x="335622" y="236664"/>
                </a:moveTo>
                <a:lnTo>
                  <a:pt x="541388" y="236664"/>
                </a:lnTo>
                <a:lnTo>
                  <a:pt x="0" y="0"/>
                </a:lnTo>
                <a:lnTo>
                  <a:pt x="850112" y="236664"/>
                </a:lnTo>
                <a:lnTo>
                  <a:pt x="1570507" y="236664"/>
                </a:lnTo>
                <a:lnTo>
                  <a:pt x="1570507" y="824255"/>
                </a:lnTo>
                <a:lnTo>
                  <a:pt x="335622" y="824255"/>
                </a:lnTo>
                <a:lnTo>
                  <a:pt x="335622" y="334581"/>
                </a:lnTo>
                <a:lnTo>
                  <a:pt x="335622" y="236664"/>
                </a:lnTo>
                <a:close/>
              </a:path>
            </a:pathLst>
          </a:custGeom>
          <a:ln w="9525">
            <a:solidFill>
              <a:srgbClr val="000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991440" y="4911356"/>
            <a:ext cx="796925" cy="94678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81610">
              <a:lnSpc>
                <a:spcPct val="100000"/>
              </a:lnSpc>
              <a:spcBef>
                <a:spcPts val="76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0,1</a:t>
            </a:r>
            <a:endParaRPr sz="1200">
              <a:latin typeface="Arial"/>
              <a:cs typeface="Arial"/>
            </a:endParaRPr>
          </a:p>
          <a:p>
            <a:pPr marL="76200" marR="30480" indent="-38735">
              <a:lnSpc>
                <a:spcPts val="2690"/>
              </a:lnSpc>
              <a:spcBef>
                <a:spcPts val="30"/>
              </a:spcBef>
            </a:pPr>
            <a:r>
              <a:rPr dirty="0" sz="1400">
                <a:solidFill>
                  <a:srgbClr val="032B5F"/>
                </a:solidFill>
                <a:latin typeface="Arial"/>
                <a:cs typeface="Arial"/>
              </a:rPr>
              <a:t>1,6</a:t>
            </a:r>
            <a:r>
              <a:rPr dirty="0" sz="1400" spc="-11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32B5F"/>
                </a:solidFill>
                <a:latin typeface="Arial"/>
                <a:cs typeface="Arial"/>
              </a:rPr>
              <a:t>Mio.x  </a:t>
            </a:r>
            <a:r>
              <a:rPr dirty="0" sz="1400" spc="-170">
                <a:solidFill>
                  <a:srgbClr val="032B5F"/>
                </a:solidFill>
                <a:latin typeface="Arial"/>
                <a:cs typeface="Arial"/>
              </a:rPr>
              <a:t>av</a:t>
            </a:r>
            <a:r>
              <a:rPr dirty="0" baseline="39351" sz="1800" spc="-254" b="1">
                <a:solidFill>
                  <a:srgbClr val="032B5F"/>
                </a:solidFill>
                <a:latin typeface="Arial"/>
                <a:cs typeface="Arial"/>
              </a:rPr>
              <a:t>0</a:t>
            </a:r>
            <a:r>
              <a:rPr dirty="0" sz="1400" spc="-170">
                <a:solidFill>
                  <a:srgbClr val="032B5F"/>
                </a:solidFill>
                <a:latin typeface="Arial"/>
                <a:cs typeface="Arial"/>
              </a:rPr>
              <a:t>e</a:t>
            </a:r>
            <a:r>
              <a:rPr dirty="0" baseline="39351" sz="1800" spc="-254" b="1">
                <a:solidFill>
                  <a:srgbClr val="032B5F"/>
                </a:solidFill>
                <a:latin typeface="Arial"/>
                <a:cs typeface="Arial"/>
              </a:rPr>
              <a:t>,1</a:t>
            </a:r>
            <a:r>
              <a:rPr dirty="0" sz="1400" spc="-170">
                <a:solidFill>
                  <a:srgbClr val="032B5F"/>
                </a:solidFill>
                <a:latin typeface="Arial"/>
                <a:cs typeface="Arial"/>
              </a:rPr>
              <a:t>rage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2557145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EnOcean is more environmentally friendly </a:t>
            </a:r>
            <a:r>
              <a:rPr dirty="0" sz="2000"/>
              <a:t>–  than any </a:t>
            </a:r>
            <a:r>
              <a:rPr dirty="0" sz="2000" spc="-5"/>
              <a:t>other wireless</a:t>
            </a:r>
            <a:r>
              <a:rPr dirty="0" sz="2000" spc="-90"/>
              <a:t> </a:t>
            </a:r>
            <a:r>
              <a:rPr dirty="0" sz="2000" spc="-5"/>
              <a:t>devices</a:t>
            </a:r>
            <a:endParaRPr sz="2000"/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7364" y="1425575"/>
            <a:ext cx="6989779" cy="517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3566160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EnOcean-based </a:t>
            </a:r>
            <a:r>
              <a:rPr dirty="0" sz="2000"/>
              <a:t>products –  </a:t>
            </a:r>
            <a:r>
              <a:rPr dirty="0" sz="2000" spc="-5">
                <a:hlinkClick r:id="rId3"/>
              </a:rPr>
              <a:t>www.enocean-alliance.org/products</a:t>
            </a:r>
            <a:endParaRPr sz="2000"/>
          </a:p>
        </p:txBody>
      </p:sp>
      <p:sp>
        <p:nvSpPr>
          <p:cNvPr id="5" name="object 5"/>
          <p:cNvSpPr/>
          <p:nvPr/>
        </p:nvSpPr>
        <p:spPr>
          <a:xfrm>
            <a:off x="5004048" y="4653135"/>
            <a:ext cx="3571130" cy="1429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82527" y="4059085"/>
            <a:ext cx="977265" cy="1744980"/>
          </a:xfrm>
          <a:custGeom>
            <a:avLst/>
            <a:gdLst/>
            <a:ahLst/>
            <a:cxnLst/>
            <a:rect l="l" t="t" r="r" b="b"/>
            <a:pathLst>
              <a:path w="977265" h="1744979">
                <a:moveTo>
                  <a:pt x="977036" y="1744814"/>
                </a:moveTo>
                <a:lnTo>
                  <a:pt x="0" y="0"/>
                </a:lnTo>
              </a:path>
            </a:pathLst>
          </a:custGeom>
          <a:ln w="127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51503" y="4003672"/>
            <a:ext cx="70485" cy="85725"/>
          </a:xfrm>
          <a:custGeom>
            <a:avLst/>
            <a:gdLst/>
            <a:ahLst/>
            <a:cxnLst/>
            <a:rect l="l" t="t" r="r" b="b"/>
            <a:pathLst>
              <a:path w="70485" h="85725">
                <a:moveTo>
                  <a:pt x="0" y="0"/>
                </a:moveTo>
                <a:lnTo>
                  <a:pt x="3987" y="85102"/>
                </a:lnTo>
                <a:lnTo>
                  <a:pt x="70472" y="47866"/>
                </a:lnTo>
                <a:lnTo>
                  <a:pt x="0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43642" y="5804324"/>
            <a:ext cx="719455" cy="360045"/>
          </a:xfrm>
          <a:custGeom>
            <a:avLst/>
            <a:gdLst/>
            <a:ahLst/>
            <a:cxnLst/>
            <a:rect l="l" t="t" r="r" b="b"/>
            <a:pathLst>
              <a:path w="719454" h="360045">
                <a:moveTo>
                  <a:pt x="613803" y="52332"/>
                </a:moveTo>
                <a:lnTo>
                  <a:pt x="659871" y="80599"/>
                </a:lnTo>
                <a:lnTo>
                  <a:pt x="692777" y="111938"/>
                </a:lnTo>
                <a:lnTo>
                  <a:pt x="712521" y="145326"/>
                </a:lnTo>
                <a:lnTo>
                  <a:pt x="719102" y="179738"/>
                </a:lnTo>
                <a:lnTo>
                  <a:pt x="712521" y="214150"/>
                </a:lnTo>
                <a:lnTo>
                  <a:pt x="692777" y="247538"/>
                </a:lnTo>
                <a:lnTo>
                  <a:pt x="659871" y="278878"/>
                </a:lnTo>
                <a:lnTo>
                  <a:pt x="613803" y="307145"/>
                </a:lnTo>
                <a:lnTo>
                  <a:pt x="573471" y="324589"/>
                </a:lnTo>
                <a:lnTo>
                  <a:pt x="529602" y="338544"/>
                </a:lnTo>
                <a:lnTo>
                  <a:pt x="482981" y="349011"/>
                </a:lnTo>
                <a:lnTo>
                  <a:pt x="434395" y="355988"/>
                </a:lnTo>
                <a:lnTo>
                  <a:pt x="384630" y="359477"/>
                </a:lnTo>
                <a:lnTo>
                  <a:pt x="334472" y="359477"/>
                </a:lnTo>
                <a:lnTo>
                  <a:pt x="284707" y="355988"/>
                </a:lnTo>
                <a:lnTo>
                  <a:pt x="236122" y="349011"/>
                </a:lnTo>
                <a:lnTo>
                  <a:pt x="189503" y="338544"/>
                </a:lnTo>
                <a:lnTo>
                  <a:pt x="145637" y="324589"/>
                </a:lnTo>
                <a:lnTo>
                  <a:pt x="105308" y="307145"/>
                </a:lnTo>
                <a:lnTo>
                  <a:pt x="59235" y="278878"/>
                </a:lnTo>
                <a:lnTo>
                  <a:pt x="26327" y="247538"/>
                </a:lnTo>
                <a:lnTo>
                  <a:pt x="6581" y="214150"/>
                </a:lnTo>
                <a:lnTo>
                  <a:pt x="0" y="179738"/>
                </a:lnTo>
                <a:lnTo>
                  <a:pt x="6581" y="145326"/>
                </a:lnTo>
                <a:lnTo>
                  <a:pt x="26327" y="111938"/>
                </a:lnTo>
                <a:lnTo>
                  <a:pt x="59235" y="80599"/>
                </a:lnTo>
                <a:lnTo>
                  <a:pt x="105308" y="52332"/>
                </a:lnTo>
                <a:lnTo>
                  <a:pt x="145637" y="34888"/>
                </a:lnTo>
                <a:lnTo>
                  <a:pt x="189503" y="20932"/>
                </a:lnTo>
                <a:lnTo>
                  <a:pt x="236122" y="10466"/>
                </a:lnTo>
                <a:lnTo>
                  <a:pt x="284707" y="3488"/>
                </a:lnTo>
                <a:lnTo>
                  <a:pt x="334472" y="0"/>
                </a:lnTo>
                <a:lnTo>
                  <a:pt x="384630" y="0"/>
                </a:lnTo>
                <a:lnTo>
                  <a:pt x="434395" y="3488"/>
                </a:lnTo>
                <a:lnTo>
                  <a:pt x="482981" y="10466"/>
                </a:lnTo>
                <a:lnTo>
                  <a:pt x="529602" y="20932"/>
                </a:lnTo>
                <a:lnTo>
                  <a:pt x="573471" y="34888"/>
                </a:lnTo>
                <a:lnTo>
                  <a:pt x="613803" y="52332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0563" y="5389563"/>
            <a:ext cx="1006423" cy="836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0825" y="1412875"/>
            <a:ext cx="3529329" cy="5040630"/>
          </a:xfrm>
          <a:custGeom>
            <a:avLst/>
            <a:gdLst/>
            <a:ahLst/>
            <a:cxnLst/>
            <a:rect l="l" t="t" r="r" b="b"/>
            <a:pathLst>
              <a:path w="3529329" h="5040630">
                <a:moveTo>
                  <a:pt x="0" y="0"/>
                </a:moveTo>
                <a:lnTo>
                  <a:pt x="3529012" y="0"/>
                </a:lnTo>
                <a:lnTo>
                  <a:pt x="3529012" y="5040312"/>
                </a:lnTo>
                <a:lnTo>
                  <a:pt x="0" y="504031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24300" y="1412875"/>
            <a:ext cx="3168650" cy="2520950"/>
          </a:xfrm>
          <a:custGeom>
            <a:avLst/>
            <a:gdLst/>
            <a:ahLst/>
            <a:cxnLst/>
            <a:rect l="l" t="t" r="r" b="b"/>
            <a:pathLst>
              <a:path w="3168650" h="2520950">
                <a:moveTo>
                  <a:pt x="0" y="0"/>
                </a:moveTo>
                <a:lnTo>
                  <a:pt x="3168497" y="0"/>
                </a:lnTo>
                <a:lnTo>
                  <a:pt x="3168497" y="2520950"/>
                </a:lnTo>
                <a:lnTo>
                  <a:pt x="0" y="252095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2825" y="4634321"/>
            <a:ext cx="1444136" cy="560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51794" y="5165864"/>
            <a:ext cx="504757" cy="184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87611" y="5186324"/>
            <a:ext cx="835198" cy="1224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23804" y="4075645"/>
            <a:ext cx="3168015" cy="2377440"/>
          </a:xfrm>
          <a:custGeom>
            <a:avLst/>
            <a:gdLst/>
            <a:ahLst/>
            <a:cxnLst/>
            <a:rect l="l" t="t" r="r" b="b"/>
            <a:pathLst>
              <a:path w="3168015" h="2377440">
                <a:moveTo>
                  <a:pt x="0" y="0"/>
                </a:moveTo>
                <a:lnTo>
                  <a:pt x="3167418" y="0"/>
                </a:lnTo>
                <a:lnTo>
                  <a:pt x="3167418" y="2377439"/>
                </a:lnTo>
                <a:lnTo>
                  <a:pt x="0" y="237743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028607" y="4197423"/>
            <a:ext cx="1287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32B5F"/>
                </a:solidFill>
                <a:latin typeface="Arial"/>
                <a:cs typeface="Arial"/>
              </a:rPr>
              <a:t>Central</a:t>
            </a:r>
            <a:r>
              <a:rPr dirty="0" sz="1600" spc="-6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32B5F"/>
                </a:solidFill>
                <a:latin typeface="Arial"/>
                <a:cs typeface="Arial"/>
              </a:rPr>
              <a:t>Units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95225" y="4580331"/>
            <a:ext cx="1144149" cy="115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63937" y="4507265"/>
            <a:ext cx="576580" cy="289560"/>
          </a:xfrm>
          <a:custGeom>
            <a:avLst/>
            <a:gdLst/>
            <a:ahLst/>
            <a:cxnLst/>
            <a:rect l="l" t="t" r="r" b="b"/>
            <a:pathLst>
              <a:path w="576579" h="289560">
                <a:moveTo>
                  <a:pt x="144132" y="0"/>
                </a:moveTo>
                <a:lnTo>
                  <a:pt x="0" y="144525"/>
                </a:lnTo>
                <a:lnTo>
                  <a:pt x="144132" y="289052"/>
                </a:lnTo>
                <a:lnTo>
                  <a:pt x="144132" y="216788"/>
                </a:lnTo>
                <a:lnTo>
                  <a:pt x="503993" y="216788"/>
                </a:lnTo>
                <a:lnTo>
                  <a:pt x="576059" y="144525"/>
                </a:lnTo>
                <a:lnTo>
                  <a:pt x="503993" y="72262"/>
                </a:lnTo>
                <a:lnTo>
                  <a:pt x="144132" y="72262"/>
                </a:lnTo>
                <a:lnTo>
                  <a:pt x="144132" y="0"/>
                </a:lnTo>
                <a:close/>
              </a:path>
              <a:path w="576579" h="289560">
                <a:moveTo>
                  <a:pt x="503993" y="216788"/>
                </a:moveTo>
                <a:lnTo>
                  <a:pt x="431927" y="216788"/>
                </a:lnTo>
                <a:lnTo>
                  <a:pt x="431927" y="289052"/>
                </a:lnTo>
                <a:lnTo>
                  <a:pt x="503993" y="216788"/>
                </a:lnTo>
                <a:close/>
              </a:path>
              <a:path w="576579" h="289560">
                <a:moveTo>
                  <a:pt x="431927" y="0"/>
                </a:moveTo>
                <a:lnTo>
                  <a:pt x="431927" y="72262"/>
                </a:lnTo>
                <a:lnTo>
                  <a:pt x="503993" y="72262"/>
                </a:lnTo>
                <a:lnTo>
                  <a:pt x="431927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63937" y="4507265"/>
            <a:ext cx="576580" cy="289560"/>
          </a:xfrm>
          <a:custGeom>
            <a:avLst/>
            <a:gdLst/>
            <a:ahLst/>
            <a:cxnLst/>
            <a:rect l="l" t="t" r="r" b="b"/>
            <a:pathLst>
              <a:path w="576579" h="289560">
                <a:moveTo>
                  <a:pt x="0" y="144525"/>
                </a:moveTo>
                <a:lnTo>
                  <a:pt x="144132" y="0"/>
                </a:lnTo>
                <a:lnTo>
                  <a:pt x="144132" y="72262"/>
                </a:lnTo>
                <a:lnTo>
                  <a:pt x="431927" y="72262"/>
                </a:lnTo>
                <a:lnTo>
                  <a:pt x="431927" y="0"/>
                </a:lnTo>
                <a:lnTo>
                  <a:pt x="576059" y="144525"/>
                </a:lnTo>
                <a:lnTo>
                  <a:pt x="431927" y="289052"/>
                </a:lnTo>
                <a:lnTo>
                  <a:pt x="431927" y="216788"/>
                </a:lnTo>
                <a:lnTo>
                  <a:pt x="144132" y="216788"/>
                </a:lnTo>
                <a:lnTo>
                  <a:pt x="144132" y="289052"/>
                </a:lnTo>
                <a:lnTo>
                  <a:pt x="0" y="144525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79362" y="3714750"/>
            <a:ext cx="287655" cy="576580"/>
          </a:xfrm>
          <a:custGeom>
            <a:avLst/>
            <a:gdLst/>
            <a:ahLst/>
            <a:cxnLst/>
            <a:rect l="l" t="t" r="r" b="b"/>
            <a:pathLst>
              <a:path w="287654" h="576579">
                <a:moveTo>
                  <a:pt x="287248" y="432511"/>
                </a:moveTo>
                <a:lnTo>
                  <a:pt x="0" y="432511"/>
                </a:lnTo>
                <a:lnTo>
                  <a:pt x="143624" y="576516"/>
                </a:lnTo>
                <a:lnTo>
                  <a:pt x="287248" y="432511"/>
                </a:lnTo>
                <a:close/>
              </a:path>
              <a:path w="287654" h="576579">
                <a:moveTo>
                  <a:pt x="215430" y="144005"/>
                </a:moveTo>
                <a:lnTo>
                  <a:pt x="71818" y="144005"/>
                </a:lnTo>
                <a:lnTo>
                  <a:pt x="71818" y="432511"/>
                </a:lnTo>
                <a:lnTo>
                  <a:pt x="215430" y="432511"/>
                </a:lnTo>
                <a:lnTo>
                  <a:pt x="215430" y="144005"/>
                </a:lnTo>
                <a:close/>
              </a:path>
              <a:path w="287654" h="576579">
                <a:moveTo>
                  <a:pt x="143624" y="0"/>
                </a:moveTo>
                <a:lnTo>
                  <a:pt x="0" y="144005"/>
                </a:lnTo>
                <a:lnTo>
                  <a:pt x="287248" y="144005"/>
                </a:lnTo>
                <a:lnTo>
                  <a:pt x="143624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79362" y="3714750"/>
            <a:ext cx="287655" cy="576580"/>
          </a:xfrm>
          <a:custGeom>
            <a:avLst/>
            <a:gdLst/>
            <a:ahLst/>
            <a:cxnLst/>
            <a:rect l="l" t="t" r="r" b="b"/>
            <a:pathLst>
              <a:path w="287654" h="576579">
                <a:moveTo>
                  <a:pt x="143624" y="0"/>
                </a:moveTo>
                <a:lnTo>
                  <a:pt x="287248" y="144005"/>
                </a:lnTo>
                <a:lnTo>
                  <a:pt x="215430" y="144005"/>
                </a:lnTo>
                <a:lnTo>
                  <a:pt x="215430" y="432511"/>
                </a:lnTo>
                <a:lnTo>
                  <a:pt x="287248" y="432511"/>
                </a:lnTo>
                <a:lnTo>
                  <a:pt x="143624" y="576516"/>
                </a:lnTo>
                <a:lnTo>
                  <a:pt x="0" y="432511"/>
                </a:lnTo>
                <a:lnTo>
                  <a:pt x="71818" y="432511"/>
                </a:lnTo>
                <a:lnTo>
                  <a:pt x="71818" y="144005"/>
                </a:lnTo>
                <a:lnTo>
                  <a:pt x="0" y="144005"/>
                </a:lnTo>
                <a:lnTo>
                  <a:pt x="143624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40171" y="4149080"/>
            <a:ext cx="576144" cy="3587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6287" y="62071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63333" y="609726"/>
            <a:ext cx="4892040" cy="6362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Multi-vendor interoperable solution  </a:t>
            </a:r>
            <a:r>
              <a:rPr dirty="0" sz="2000"/>
              <a:t>for </a:t>
            </a:r>
            <a:r>
              <a:rPr dirty="0" sz="2000" spc="-5"/>
              <a:t>residential buildings/ smart</a:t>
            </a:r>
            <a:r>
              <a:rPr dirty="0" sz="2000" spc="-40"/>
              <a:t> </a:t>
            </a:r>
            <a:r>
              <a:rPr dirty="0" sz="2000" spc="-5"/>
              <a:t>homes</a:t>
            </a:r>
            <a:endParaRPr sz="2000"/>
          </a:p>
        </p:txBody>
      </p:sp>
      <p:sp>
        <p:nvSpPr>
          <p:cNvPr id="18" name="object 18"/>
          <p:cNvSpPr/>
          <p:nvPr/>
        </p:nvSpPr>
        <p:spPr>
          <a:xfrm>
            <a:off x="1603375" y="4221162"/>
            <a:ext cx="650875" cy="650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65275" y="2276475"/>
            <a:ext cx="647700" cy="647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66566" y="2274925"/>
            <a:ext cx="647109" cy="6489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9287" y="2949500"/>
            <a:ext cx="708011" cy="1533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26698" y="2276475"/>
            <a:ext cx="684775" cy="666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414720" y="3005995"/>
            <a:ext cx="642628" cy="1490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65412" y="3213100"/>
            <a:ext cx="649329" cy="644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70823" y="3934663"/>
            <a:ext cx="664464" cy="1404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5313" y="4235449"/>
            <a:ext cx="647699" cy="6517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7273" y="4951538"/>
            <a:ext cx="575724" cy="1617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92600" y="1916125"/>
            <a:ext cx="380999" cy="6974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93697" y="2646752"/>
            <a:ext cx="449524" cy="11532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47812" y="3213112"/>
            <a:ext cx="638174" cy="6111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501332" y="1512760"/>
            <a:ext cx="43516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81070" algn="l"/>
              </a:tabLst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Switches and</a:t>
            </a:r>
            <a:r>
              <a:rPr dirty="0" sz="1600" spc="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Sensors	Actuators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95963" y="1700212"/>
            <a:ext cx="857249" cy="9369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8024" y="2637154"/>
            <a:ext cx="465249" cy="14414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83038" y="5119687"/>
            <a:ext cx="411962" cy="9524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86170" y="6102882"/>
            <a:ext cx="449217" cy="1152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0825" y="5309793"/>
            <a:ext cx="933450" cy="6080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55658" y="6052420"/>
            <a:ext cx="449809" cy="11491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411412" y="5227650"/>
            <a:ext cx="790575" cy="84185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581630" y="6098209"/>
            <a:ext cx="431996" cy="12160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05571" y="5298231"/>
            <a:ext cx="424277" cy="57756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35149" y="5939148"/>
            <a:ext cx="576249" cy="1520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67400" y="2924175"/>
            <a:ext cx="647700" cy="6746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939365" y="3608209"/>
            <a:ext cx="575721" cy="15257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547812" y="4149725"/>
            <a:ext cx="1294765" cy="1008380"/>
          </a:xfrm>
          <a:prstGeom prst="rect">
            <a:avLst/>
          </a:prstGeom>
          <a:ln w="9525">
            <a:solidFill>
              <a:srgbClr val="ADCE40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710565" marR="114935">
              <a:lnSpc>
                <a:spcPct val="100000"/>
              </a:lnSpc>
              <a:spcBef>
                <a:spcPts val="575"/>
              </a:spcBef>
            </a:pP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M</a:t>
            </a: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e</a:t>
            </a: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t</a:t>
            </a: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en  </a:t>
            </a: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Gira,  </a:t>
            </a: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Berker  Jung</a:t>
            </a:r>
            <a:endParaRPr sz="11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145"/>
              </a:spcBef>
            </a:pP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Easyfit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63937" y="2781293"/>
            <a:ext cx="574675" cy="287655"/>
          </a:xfrm>
          <a:custGeom>
            <a:avLst/>
            <a:gdLst/>
            <a:ahLst/>
            <a:cxnLst/>
            <a:rect l="l" t="t" r="r" b="b"/>
            <a:pathLst>
              <a:path w="574675" h="287655">
                <a:moveTo>
                  <a:pt x="143675" y="0"/>
                </a:moveTo>
                <a:lnTo>
                  <a:pt x="0" y="143675"/>
                </a:lnTo>
                <a:lnTo>
                  <a:pt x="143675" y="287350"/>
                </a:lnTo>
                <a:lnTo>
                  <a:pt x="143675" y="215506"/>
                </a:lnTo>
                <a:lnTo>
                  <a:pt x="502850" y="215506"/>
                </a:lnTo>
                <a:lnTo>
                  <a:pt x="574675" y="143675"/>
                </a:lnTo>
                <a:lnTo>
                  <a:pt x="502850" y="71843"/>
                </a:lnTo>
                <a:lnTo>
                  <a:pt x="143675" y="71843"/>
                </a:lnTo>
                <a:lnTo>
                  <a:pt x="143675" y="0"/>
                </a:lnTo>
                <a:close/>
              </a:path>
              <a:path w="574675" h="287655">
                <a:moveTo>
                  <a:pt x="502850" y="215506"/>
                </a:moveTo>
                <a:lnTo>
                  <a:pt x="431012" y="215506"/>
                </a:lnTo>
                <a:lnTo>
                  <a:pt x="431012" y="287350"/>
                </a:lnTo>
                <a:lnTo>
                  <a:pt x="502850" y="215506"/>
                </a:lnTo>
                <a:close/>
              </a:path>
              <a:path w="574675" h="287655">
                <a:moveTo>
                  <a:pt x="431012" y="0"/>
                </a:moveTo>
                <a:lnTo>
                  <a:pt x="431012" y="71843"/>
                </a:lnTo>
                <a:lnTo>
                  <a:pt x="502850" y="71843"/>
                </a:lnTo>
                <a:lnTo>
                  <a:pt x="431012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563937" y="2781293"/>
            <a:ext cx="574675" cy="287655"/>
          </a:xfrm>
          <a:custGeom>
            <a:avLst/>
            <a:gdLst/>
            <a:ahLst/>
            <a:cxnLst/>
            <a:rect l="l" t="t" r="r" b="b"/>
            <a:pathLst>
              <a:path w="574675" h="287655">
                <a:moveTo>
                  <a:pt x="0" y="143675"/>
                </a:moveTo>
                <a:lnTo>
                  <a:pt x="143675" y="0"/>
                </a:lnTo>
                <a:lnTo>
                  <a:pt x="143675" y="71843"/>
                </a:lnTo>
                <a:lnTo>
                  <a:pt x="431012" y="71843"/>
                </a:lnTo>
                <a:lnTo>
                  <a:pt x="431012" y="0"/>
                </a:lnTo>
                <a:lnTo>
                  <a:pt x="574675" y="143675"/>
                </a:lnTo>
                <a:lnTo>
                  <a:pt x="431012" y="287350"/>
                </a:lnTo>
                <a:lnTo>
                  <a:pt x="431012" y="215506"/>
                </a:lnTo>
                <a:lnTo>
                  <a:pt x="143675" y="215506"/>
                </a:lnTo>
                <a:lnTo>
                  <a:pt x="143675" y="287350"/>
                </a:lnTo>
                <a:lnTo>
                  <a:pt x="0" y="143675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859337" y="2060575"/>
            <a:ext cx="796925" cy="5349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859339" y="2626411"/>
            <a:ext cx="721189" cy="1405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203223" y="5300675"/>
            <a:ext cx="489051" cy="58068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87450" y="5904242"/>
            <a:ext cx="504228" cy="980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700362" y="1484313"/>
            <a:ext cx="576236" cy="35876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859337" y="1468437"/>
            <a:ext cx="574661" cy="35876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83573" y="4365142"/>
            <a:ext cx="504256" cy="6794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451331" y="3212985"/>
            <a:ext cx="1295907" cy="97154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7341528" y="1512759"/>
            <a:ext cx="10629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LA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N/W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LA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35570" y="2060854"/>
            <a:ext cx="1610016" cy="120331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614263" y="2276932"/>
            <a:ext cx="842361" cy="4929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235545" y="1412875"/>
            <a:ext cx="1656080" cy="5040630"/>
          </a:xfrm>
          <a:custGeom>
            <a:avLst/>
            <a:gdLst/>
            <a:ahLst/>
            <a:cxnLst/>
            <a:rect l="l" t="t" r="r" b="b"/>
            <a:pathLst>
              <a:path w="1656079" h="5040630">
                <a:moveTo>
                  <a:pt x="0" y="0"/>
                </a:moveTo>
                <a:lnTo>
                  <a:pt x="1655965" y="0"/>
                </a:lnTo>
                <a:lnTo>
                  <a:pt x="1655965" y="5040312"/>
                </a:lnTo>
                <a:lnTo>
                  <a:pt x="0" y="504031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308509" y="1773250"/>
            <a:ext cx="647138" cy="40162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875464" y="4221156"/>
            <a:ext cx="575945" cy="287655"/>
          </a:xfrm>
          <a:custGeom>
            <a:avLst/>
            <a:gdLst/>
            <a:ahLst/>
            <a:cxnLst/>
            <a:rect l="l" t="t" r="r" b="b"/>
            <a:pathLst>
              <a:path w="575945" h="287654">
                <a:moveTo>
                  <a:pt x="144068" y="0"/>
                </a:moveTo>
                <a:lnTo>
                  <a:pt x="0" y="143675"/>
                </a:lnTo>
                <a:lnTo>
                  <a:pt x="144068" y="287350"/>
                </a:lnTo>
                <a:lnTo>
                  <a:pt x="144068" y="215506"/>
                </a:lnTo>
                <a:lnTo>
                  <a:pt x="503777" y="215506"/>
                </a:lnTo>
                <a:lnTo>
                  <a:pt x="575805" y="143675"/>
                </a:lnTo>
                <a:lnTo>
                  <a:pt x="503777" y="71843"/>
                </a:lnTo>
                <a:lnTo>
                  <a:pt x="144068" y="71843"/>
                </a:lnTo>
                <a:lnTo>
                  <a:pt x="144068" y="0"/>
                </a:lnTo>
                <a:close/>
              </a:path>
              <a:path w="575945" h="287654">
                <a:moveTo>
                  <a:pt x="503777" y="215506"/>
                </a:moveTo>
                <a:lnTo>
                  <a:pt x="431736" y="215506"/>
                </a:lnTo>
                <a:lnTo>
                  <a:pt x="431736" y="287350"/>
                </a:lnTo>
                <a:lnTo>
                  <a:pt x="503777" y="215506"/>
                </a:lnTo>
                <a:close/>
              </a:path>
              <a:path w="575945" h="287654">
                <a:moveTo>
                  <a:pt x="431736" y="0"/>
                </a:moveTo>
                <a:lnTo>
                  <a:pt x="431736" y="71843"/>
                </a:lnTo>
                <a:lnTo>
                  <a:pt x="503777" y="71843"/>
                </a:lnTo>
                <a:lnTo>
                  <a:pt x="431736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875464" y="4221156"/>
            <a:ext cx="575945" cy="287655"/>
          </a:xfrm>
          <a:custGeom>
            <a:avLst/>
            <a:gdLst/>
            <a:ahLst/>
            <a:cxnLst/>
            <a:rect l="l" t="t" r="r" b="b"/>
            <a:pathLst>
              <a:path w="575945" h="287654">
                <a:moveTo>
                  <a:pt x="0" y="143675"/>
                </a:moveTo>
                <a:lnTo>
                  <a:pt x="144068" y="0"/>
                </a:lnTo>
                <a:lnTo>
                  <a:pt x="144068" y="71843"/>
                </a:lnTo>
                <a:lnTo>
                  <a:pt x="431736" y="71843"/>
                </a:lnTo>
                <a:lnTo>
                  <a:pt x="431736" y="0"/>
                </a:lnTo>
                <a:lnTo>
                  <a:pt x="575805" y="143675"/>
                </a:lnTo>
                <a:lnTo>
                  <a:pt x="431736" y="287350"/>
                </a:lnTo>
                <a:lnTo>
                  <a:pt x="431736" y="215506"/>
                </a:lnTo>
                <a:lnTo>
                  <a:pt x="144068" y="215506"/>
                </a:lnTo>
                <a:lnTo>
                  <a:pt x="144068" y="287350"/>
                </a:lnTo>
                <a:lnTo>
                  <a:pt x="0" y="143675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95768" y="3381175"/>
            <a:ext cx="1007249" cy="64805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74713" y="3211525"/>
            <a:ext cx="455611" cy="63974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95288" y="3284537"/>
            <a:ext cx="457200" cy="4476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859350" y="2924175"/>
            <a:ext cx="614349" cy="42862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930775" y="3429000"/>
            <a:ext cx="457199" cy="44607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307262" y="5238762"/>
            <a:ext cx="1439824" cy="98741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67337" y="5843587"/>
            <a:ext cx="571500" cy="3810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995737" y="5778500"/>
            <a:ext cx="457200" cy="4476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354512" y="2852738"/>
            <a:ext cx="290511" cy="95249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2" name="object 7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8072" y="5895552"/>
            <a:ext cx="1371600" cy="466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34758" y="5925567"/>
            <a:ext cx="988994" cy="416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0825" y="1412875"/>
            <a:ext cx="3529329" cy="5040630"/>
          </a:xfrm>
          <a:custGeom>
            <a:avLst/>
            <a:gdLst/>
            <a:ahLst/>
            <a:cxnLst/>
            <a:rect l="l" t="t" r="r" b="b"/>
            <a:pathLst>
              <a:path w="3529329" h="5040630">
                <a:moveTo>
                  <a:pt x="0" y="0"/>
                </a:moveTo>
                <a:lnTo>
                  <a:pt x="3529012" y="0"/>
                </a:lnTo>
                <a:lnTo>
                  <a:pt x="3529012" y="5040312"/>
                </a:lnTo>
                <a:lnTo>
                  <a:pt x="0" y="504031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24300" y="1412875"/>
            <a:ext cx="3168650" cy="2879725"/>
          </a:xfrm>
          <a:custGeom>
            <a:avLst/>
            <a:gdLst/>
            <a:ahLst/>
            <a:cxnLst/>
            <a:rect l="l" t="t" r="r" b="b"/>
            <a:pathLst>
              <a:path w="3168650" h="2879725">
                <a:moveTo>
                  <a:pt x="0" y="0"/>
                </a:moveTo>
                <a:lnTo>
                  <a:pt x="3168497" y="0"/>
                </a:lnTo>
                <a:lnTo>
                  <a:pt x="3168497" y="2879725"/>
                </a:lnTo>
                <a:lnTo>
                  <a:pt x="0" y="28797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22471" y="4436452"/>
            <a:ext cx="4897755" cy="2016760"/>
          </a:xfrm>
          <a:custGeom>
            <a:avLst/>
            <a:gdLst/>
            <a:ahLst/>
            <a:cxnLst/>
            <a:rect l="l" t="t" r="r" b="b"/>
            <a:pathLst>
              <a:path w="4897755" h="2016760">
                <a:moveTo>
                  <a:pt x="0" y="0"/>
                </a:moveTo>
                <a:lnTo>
                  <a:pt x="4897678" y="0"/>
                </a:lnTo>
                <a:lnTo>
                  <a:pt x="4897678" y="2016633"/>
                </a:lnTo>
                <a:lnTo>
                  <a:pt x="0" y="20166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033436" y="4414365"/>
            <a:ext cx="198373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32B5F"/>
                </a:solidFill>
                <a:latin typeface="Arial"/>
                <a:cs typeface="Arial"/>
              </a:rPr>
              <a:t>Building</a:t>
            </a:r>
            <a:r>
              <a:rPr dirty="0" sz="1600" spc="-2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32B5F"/>
                </a:solidFill>
                <a:latin typeface="Arial"/>
                <a:cs typeface="Arial"/>
              </a:rPr>
              <a:t>automation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62350" y="4724585"/>
            <a:ext cx="876935" cy="266700"/>
          </a:xfrm>
          <a:custGeom>
            <a:avLst/>
            <a:gdLst/>
            <a:ahLst/>
            <a:cxnLst/>
            <a:rect l="l" t="t" r="r" b="b"/>
            <a:pathLst>
              <a:path w="876935" h="266700">
                <a:moveTo>
                  <a:pt x="132664" y="0"/>
                </a:moveTo>
                <a:lnTo>
                  <a:pt x="0" y="133045"/>
                </a:lnTo>
                <a:lnTo>
                  <a:pt x="132664" y="266090"/>
                </a:lnTo>
                <a:lnTo>
                  <a:pt x="132664" y="199567"/>
                </a:lnTo>
                <a:lnTo>
                  <a:pt x="810190" y="199567"/>
                </a:lnTo>
                <a:lnTo>
                  <a:pt x="876528" y="133045"/>
                </a:lnTo>
                <a:lnTo>
                  <a:pt x="810190" y="66522"/>
                </a:lnTo>
                <a:lnTo>
                  <a:pt x="132664" y="66522"/>
                </a:lnTo>
                <a:lnTo>
                  <a:pt x="132664" y="0"/>
                </a:lnTo>
                <a:close/>
              </a:path>
              <a:path w="876935" h="266700">
                <a:moveTo>
                  <a:pt x="810190" y="199567"/>
                </a:moveTo>
                <a:lnTo>
                  <a:pt x="743851" y="199567"/>
                </a:lnTo>
                <a:lnTo>
                  <a:pt x="743851" y="266090"/>
                </a:lnTo>
                <a:lnTo>
                  <a:pt x="810190" y="199567"/>
                </a:lnTo>
                <a:close/>
              </a:path>
              <a:path w="876935" h="266700">
                <a:moveTo>
                  <a:pt x="743851" y="0"/>
                </a:moveTo>
                <a:lnTo>
                  <a:pt x="743851" y="66522"/>
                </a:lnTo>
                <a:lnTo>
                  <a:pt x="810190" y="66522"/>
                </a:lnTo>
                <a:lnTo>
                  <a:pt x="743851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62350" y="4724585"/>
            <a:ext cx="876935" cy="266700"/>
          </a:xfrm>
          <a:custGeom>
            <a:avLst/>
            <a:gdLst/>
            <a:ahLst/>
            <a:cxnLst/>
            <a:rect l="l" t="t" r="r" b="b"/>
            <a:pathLst>
              <a:path w="876935" h="266700">
                <a:moveTo>
                  <a:pt x="0" y="133045"/>
                </a:moveTo>
                <a:lnTo>
                  <a:pt x="132664" y="0"/>
                </a:lnTo>
                <a:lnTo>
                  <a:pt x="132664" y="66522"/>
                </a:lnTo>
                <a:lnTo>
                  <a:pt x="743851" y="66522"/>
                </a:lnTo>
                <a:lnTo>
                  <a:pt x="743851" y="0"/>
                </a:lnTo>
                <a:lnTo>
                  <a:pt x="876528" y="133045"/>
                </a:lnTo>
                <a:lnTo>
                  <a:pt x="743851" y="266090"/>
                </a:lnTo>
                <a:lnTo>
                  <a:pt x="743851" y="199567"/>
                </a:lnTo>
                <a:lnTo>
                  <a:pt x="132664" y="199567"/>
                </a:lnTo>
                <a:lnTo>
                  <a:pt x="132664" y="266090"/>
                </a:lnTo>
                <a:lnTo>
                  <a:pt x="0" y="133045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07017" y="3932237"/>
            <a:ext cx="284480" cy="530860"/>
          </a:xfrm>
          <a:custGeom>
            <a:avLst/>
            <a:gdLst/>
            <a:ahLst/>
            <a:cxnLst/>
            <a:rect l="l" t="t" r="r" b="b"/>
            <a:pathLst>
              <a:path w="284479" h="530860">
                <a:moveTo>
                  <a:pt x="283921" y="388378"/>
                </a:moveTo>
                <a:lnTo>
                  <a:pt x="0" y="388378"/>
                </a:lnTo>
                <a:lnTo>
                  <a:pt x="141960" y="530733"/>
                </a:lnTo>
                <a:lnTo>
                  <a:pt x="283921" y="388378"/>
                </a:lnTo>
                <a:close/>
              </a:path>
              <a:path w="284479" h="530860">
                <a:moveTo>
                  <a:pt x="212940" y="142354"/>
                </a:moveTo>
                <a:lnTo>
                  <a:pt x="70980" y="142354"/>
                </a:lnTo>
                <a:lnTo>
                  <a:pt x="70980" y="388378"/>
                </a:lnTo>
                <a:lnTo>
                  <a:pt x="212940" y="388378"/>
                </a:lnTo>
                <a:lnTo>
                  <a:pt x="212940" y="142354"/>
                </a:lnTo>
                <a:close/>
              </a:path>
              <a:path w="284479" h="530860">
                <a:moveTo>
                  <a:pt x="141960" y="0"/>
                </a:moveTo>
                <a:lnTo>
                  <a:pt x="0" y="142354"/>
                </a:lnTo>
                <a:lnTo>
                  <a:pt x="283921" y="142354"/>
                </a:lnTo>
                <a:lnTo>
                  <a:pt x="14196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07017" y="3932237"/>
            <a:ext cx="284480" cy="530860"/>
          </a:xfrm>
          <a:custGeom>
            <a:avLst/>
            <a:gdLst/>
            <a:ahLst/>
            <a:cxnLst/>
            <a:rect l="l" t="t" r="r" b="b"/>
            <a:pathLst>
              <a:path w="284479" h="530860">
                <a:moveTo>
                  <a:pt x="141960" y="0"/>
                </a:moveTo>
                <a:lnTo>
                  <a:pt x="283921" y="142354"/>
                </a:lnTo>
                <a:lnTo>
                  <a:pt x="212940" y="142354"/>
                </a:lnTo>
                <a:lnTo>
                  <a:pt x="212940" y="388378"/>
                </a:lnTo>
                <a:lnTo>
                  <a:pt x="283921" y="388378"/>
                </a:lnTo>
                <a:lnTo>
                  <a:pt x="141960" y="530733"/>
                </a:lnTo>
                <a:lnTo>
                  <a:pt x="0" y="388378"/>
                </a:lnTo>
                <a:lnTo>
                  <a:pt x="70980" y="388378"/>
                </a:lnTo>
                <a:lnTo>
                  <a:pt x="70980" y="142354"/>
                </a:lnTo>
                <a:lnTo>
                  <a:pt x="0" y="142354"/>
                </a:lnTo>
                <a:lnTo>
                  <a:pt x="14196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6287" y="62071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63333" y="609726"/>
            <a:ext cx="4640580" cy="6362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Multi-vendor interoperable solutions  </a:t>
            </a:r>
            <a:r>
              <a:rPr dirty="0" sz="2000"/>
              <a:t>for </a:t>
            </a:r>
            <a:r>
              <a:rPr dirty="0" sz="2000" spc="-5"/>
              <a:t>building</a:t>
            </a:r>
            <a:r>
              <a:rPr dirty="0" sz="2000" spc="-30"/>
              <a:t> </a:t>
            </a:r>
            <a:r>
              <a:rPr dirty="0" sz="2000" spc="-5"/>
              <a:t>automatoin</a:t>
            </a:r>
            <a:endParaRPr sz="2000"/>
          </a:p>
        </p:txBody>
      </p:sp>
      <p:sp>
        <p:nvSpPr>
          <p:cNvPr id="14" name="object 14"/>
          <p:cNvSpPr/>
          <p:nvPr/>
        </p:nvSpPr>
        <p:spPr>
          <a:xfrm>
            <a:off x="1603375" y="4221162"/>
            <a:ext cx="650875" cy="650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65275" y="2276475"/>
            <a:ext cx="647700" cy="64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6566" y="2274925"/>
            <a:ext cx="647109" cy="6489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9287" y="2949500"/>
            <a:ext cx="708011" cy="1533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26698" y="2276475"/>
            <a:ext cx="684775" cy="666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14720" y="3005995"/>
            <a:ext cx="642628" cy="1490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65412" y="3213100"/>
            <a:ext cx="649329" cy="644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70823" y="3934663"/>
            <a:ext cx="664464" cy="1404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5313" y="4235449"/>
            <a:ext cx="647699" cy="6517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7273" y="4951538"/>
            <a:ext cx="575724" cy="1617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92600" y="1916125"/>
            <a:ext cx="380999" cy="6974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293697" y="2646752"/>
            <a:ext cx="449524" cy="1153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427537" y="3105188"/>
            <a:ext cx="431786" cy="6254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47812" y="3213112"/>
            <a:ext cx="638174" cy="6111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01332" y="1512760"/>
            <a:ext cx="43637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93770" algn="l"/>
              </a:tabLst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Switches and</a:t>
            </a:r>
            <a:r>
              <a:rPr dirty="0" sz="1600" spc="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Sensors	Actuators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95963" y="1700212"/>
            <a:ext cx="857249" cy="9369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68024" y="2637154"/>
            <a:ext cx="465249" cy="1441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54463" y="5119687"/>
            <a:ext cx="411962" cy="9524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257595" y="6102882"/>
            <a:ext cx="449217" cy="1152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0825" y="5309793"/>
            <a:ext cx="933450" cy="6080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55658" y="6052420"/>
            <a:ext cx="449809" cy="1149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11412" y="5227650"/>
            <a:ext cx="790575" cy="84185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81630" y="6098209"/>
            <a:ext cx="431996" cy="1216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05571" y="5298231"/>
            <a:ext cx="424277" cy="5775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35149" y="5939148"/>
            <a:ext cx="576249" cy="1520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03800" y="2922588"/>
            <a:ext cx="647699" cy="67590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075766" y="3607930"/>
            <a:ext cx="575708" cy="1528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547812" y="4149725"/>
            <a:ext cx="1294765" cy="1008380"/>
          </a:xfrm>
          <a:prstGeom prst="rect">
            <a:avLst/>
          </a:prstGeom>
          <a:ln w="9525">
            <a:solidFill>
              <a:srgbClr val="ADCE40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710565" marR="114935">
              <a:lnSpc>
                <a:spcPct val="100000"/>
              </a:lnSpc>
              <a:spcBef>
                <a:spcPts val="575"/>
              </a:spcBef>
            </a:pP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M</a:t>
            </a: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e</a:t>
            </a: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t</a:t>
            </a: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en  </a:t>
            </a: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Gira,  </a:t>
            </a: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Berker  Jung</a:t>
            </a:r>
            <a:endParaRPr sz="11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145"/>
              </a:spcBef>
            </a:pP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Easyfit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63937" y="2781293"/>
            <a:ext cx="574675" cy="287655"/>
          </a:xfrm>
          <a:custGeom>
            <a:avLst/>
            <a:gdLst/>
            <a:ahLst/>
            <a:cxnLst/>
            <a:rect l="l" t="t" r="r" b="b"/>
            <a:pathLst>
              <a:path w="574675" h="287655">
                <a:moveTo>
                  <a:pt x="143675" y="0"/>
                </a:moveTo>
                <a:lnTo>
                  <a:pt x="0" y="143675"/>
                </a:lnTo>
                <a:lnTo>
                  <a:pt x="143675" y="287350"/>
                </a:lnTo>
                <a:lnTo>
                  <a:pt x="143675" y="215506"/>
                </a:lnTo>
                <a:lnTo>
                  <a:pt x="502850" y="215506"/>
                </a:lnTo>
                <a:lnTo>
                  <a:pt x="574675" y="143675"/>
                </a:lnTo>
                <a:lnTo>
                  <a:pt x="502850" y="71843"/>
                </a:lnTo>
                <a:lnTo>
                  <a:pt x="143675" y="71843"/>
                </a:lnTo>
                <a:lnTo>
                  <a:pt x="143675" y="0"/>
                </a:lnTo>
                <a:close/>
              </a:path>
              <a:path w="574675" h="287655">
                <a:moveTo>
                  <a:pt x="502850" y="215506"/>
                </a:moveTo>
                <a:lnTo>
                  <a:pt x="431012" y="215506"/>
                </a:lnTo>
                <a:lnTo>
                  <a:pt x="431012" y="287350"/>
                </a:lnTo>
                <a:lnTo>
                  <a:pt x="502850" y="215506"/>
                </a:lnTo>
                <a:close/>
              </a:path>
              <a:path w="574675" h="287655">
                <a:moveTo>
                  <a:pt x="431012" y="0"/>
                </a:moveTo>
                <a:lnTo>
                  <a:pt x="431012" y="71843"/>
                </a:lnTo>
                <a:lnTo>
                  <a:pt x="502850" y="71843"/>
                </a:lnTo>
                <a:lnTo>
                  <a:pt x="431012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563937" y="2781293"/>
            <a:ext cx="574675" cy="287655"/>
          </a:xfrm>
          <a:custGeom>
            <a:avLst/>
            <a:gdLst/>
            <a:ahLst/>
            <a:cxnLst/>
            <a:rect l="l" t="t" r="r" b="b"/>
            <a:pathLst>
              <a:path w="574675" h="287655">
                <a:moveTo>
                  <a:pt x="0" y="143675"/>
                </a:moveTo>
                <a:lnTo>
                  <a:pt x="143675" y="0"/>
                </a:lnTo>
                <a:lnTo>
                  <a:pt x="143675" y="71843"/>
                </a:lnTo>
                <a:lnTo>
                  <a:pt x="431012" y="71843"/>
                </a:lnTo>
                <a:lnTo>
                  <a:pt x="431012" y="0"/>
                </a:lnTo>
                <a:lnTo>
                  <a:pt x="574675" y="143675"/>
                </a:lnTo>
                <a:lnTo>
                  <a:pt x="431012" y="287350"/>
                </a:lnTo>
                <a:lnTo>
                  <a:pt x="431012" y="215506"/>
                </a:lnTo>
                <a:lnTo>
                  <a:pt x="143675" y="215506"/>
                </a:lnTo>
                <a:lnTo>
                  <a:pt x="143675" y="287350"/>
                </a:lnTo>
                <a:lnTo>
                  <a:pt x="0" y="143675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859337" y="2060575"/>
            <a:ext cx="796925" cy="53491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859339" y="2626411"/>
            <a:ext cx="721189" cy="1405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203223" y="5300675"/>
            <a:ext cx="489051" cy="58068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187450" y="5904242"/>
            <a:ext cx="504228" cy="980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700362" y="1484313"/>
            <a:ext cx="576236" cy="35876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859337" y="1468437"/>
            <a:ext cx="574661" cy="35876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316415" y="3356178"/>
            <a:ext cx="504648" cy="67966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07708" y="3374580"/>
            <a:ext cx="936674" cy="70191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7341868" y="1511201"/>
            <a:ext cx="10629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LA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N/W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LA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235825" y="1411287"/>
            <a:ext cx="1657350" cy="2881630"/>
          </a:xfrm>
          <a:custGeom>
            <a:avLst/>
            <a:gdLst/>
            <a:ahLst/>
            <a:cxnLst/>
            <a:rect l="l" t="t" r="r" b="b"/>
            <a:pathLst>
              <a:path w="1657350" h="2881629">
                <a:moveTo>
                  <a:pt x="0" y="0"/>
                </a:moveTo>
                <a:lnTo>
                  <a:pt x="1657350" y="0"/>
                </a:lnTo>
                <a:lnTo>
                  <a:pt x="1657350" y="2881312"/>
                </a:lnTo>
                <a:lnTo>
                  <a:pt x="0" y="288131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08848" y="1771787"/>
            <a:ext cx="609589" cy="38263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80351" y="3571912"/>
            <a:ext cx="719073" cy="36032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62625" y="4724399"/>
            <a:ext cx="549237" cy="5257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211637" y="5516562"/>
            <a:ext cx="576261" cy="57626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572025" y="4751400"/>
            <a:ext cx="594335" cy="62069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571999" y="5372100"/>
            <a:ext cx="720674" cy="14128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62588" y="5227638"/>
            <a:ext cx="460336" cy="14446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451600" y="4579938"/>
            <a:ext cx="228600" cy="47625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216400" y="6118224"/>
            <a:ext cx="571500" cy="19050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954956" y="4049713"/>
            <a:ext cx="284480" cy="530225"/>
          </a:xfrm>
          <a:custGeom>
            <a:avLst/>
            <a:gdLst/>
            <a:ahLst/>
            <a:cxnLst/>
            <a:rect l="l" t="t" r="r" b="b"/>
            <a:pathLst>
              <a:path w="284479" h="530225">
                <a:moveTo>
                  <a:pt x="284175" y="387997"/>
                </a:moveTo>
                <a:lnTo>
                  <a:pt x="0" y="387997"/>
                </a:lnTo>
                <a:lnTo>
                  <a:pt x="142087" y="530225"/>
                </a:lnTo>
                <a:lnTo>
                  <a:pt x="284175" y="387997"/>
                </a:lnTo>
                <a:close/>
              </a:path>
              <a:path w="284479" h="530225">
                <a:moveTo>
                  <a:pt x="213131" y="142227"/>
                </a:moveTo>
                <a:lnTo>
                  <a:pt x="71043" y="142227"/>
                </a:lnTo>
                <a:lnTo>
                  <a:pt x="71043" y="387997"/>
                </a:lnTo>
                <a:lnTo>
                  <a:pt x="213131" y="387997"/>
                </a:lnTo>
                <a:lnTo>
                  <a:pt x="213131" y="142227"/>
                </a:lnTo>
                <a:close/>
              </a:path>
              <a:path w="284479" h="530225">
                <a:moveTo>
                  <a:pt x="142087" y="0"/>
                </a:moveTo>
                <a:lnTo>
                  <a:pt x="0" y="142227"/>
                </a:lnTo>
                <a:lnTo>
                  <a:pt x="284175" y="142227"/>
                </a:lnTo>
                <a:lnTo>
                  <a:pt x="142087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954956" y="4049713"/>
            <a:ext cx="284480" cy="530225"/>
          </a:xfrm>
          <a:custGeom>
            <a:avLst/>
            <a:gdLst/>
            <a:ahLst/>
            <a:cxnLst/>
            <a:rect l="l" t="t" r="r" b="b"/>
            <a:pathLst>
              <a:path w="284479" h="530225">
                <a:moveTo>
                  <a:pt x="142087" y="0"/>
                </a:moveTo>
                <a:lnTo>
                  <a:pt x="284175" y="142227"/>
                </a:lnTo>
                <a:lnTo>
                  <a:pt x="213131" y="142227"/>
                </a:lnTo>
                <a:lnTo>
                  <a:pt x="213131" y="387997"/>
                </a:lnTo>
                <a:lnTo>
                  <a:pt x="284175" y="387997"/>
                </a:lnTo>
                <a:lnTo>
                  <a:pt x="142087" y="530225"/>
                </a:lnTo>
                <a:lnTo>
                  <a:pt x="0" y="387997"/>
                </a:lnTo>
                <a:lnTo>
                  <a:pt x="71043" y="387997"/>
                </a:lnTo>
                <a:lnTo>
                  <a:pt x="71043" y="142227"/>
                </a:lnTo>
                <a:lnTo>
                  <a:pt x="0" y="142227"/>
                </a:lnTo>
                <a:lnTo>
                  <a:pt x="142087" y="0"/>
                </a:lnTo>
                <a:close/>
              </a:path>
            </a:pathLst>
          </a:custGeom>
          <a:ln w="9524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307262" y="2276474"/>
            <a:ext cx="1439824" cy="9858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867412" y="3068637"/>
            <a:ext cx="614350" cy="42862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515100" y="3068637"/>
            <a:ext cx="457200" cy="4476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370637" y="5084763"/>
            <a:ext cx="457200" cy="44767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74713" y="3211525"/>
            <a:ext cx="455611" cy="63974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95288" y="3284537"/>
            <a:ext cx="457200" cy="4476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612113" y="4508499"/>
            <a:ext cx="1008011" cy="83501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019925" y="4940300"/>
            <a:ext cx="571500" cy="38100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292079" y="5445223"/>
            <a:ext cx="1447800" cy="45720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04247" y="5445223"/>
            <a:ext cx="1504950" cy="4381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Further applications </a:t>
            </a:r>
            <a:r>
              <a:rPr dirty="0" spc="-10"/>
              <a:t>with</a:t>
            </a:r>
            <a:r>
              <a:rPr dirty="0" spc="25"/>
              <a:t> </a:t>
            </a:r>
            <a:r>
              <a:rPr dirty="0" spc="-5"/>
              <a:t>EnOcean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6125" y="1650936"/>
            <a:ext cx="4993005" cy="3343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822960" indent="-228600">
              <a:lnSpc>
                <a:spcPct val="120000"/>
              </a:lnSpc>
              <a:spcBef>
                <a:spcPts val="10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Pressure sensors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for furniture</a:t>
            </a:r>
            <a:r>
              <a:rPr dirty="0" sz="1800" spc="-7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and  mattresses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2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Handheld transmitters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for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door</a:t>
            </a:r>
            <a:r>
              <a:rPr dirty="0" sz="1800" spc="-2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operators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Mousetraps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Bus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stop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buttons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Industrial switches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Cable harness sensors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2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Avalanche protection</a:t>
            </a:r>
            <a:r>
              <a:rPr dirty="0" sz="1800" spc="-4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sensors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….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6016" y="6274391"/>
            <a:ext cx="113030" cy="11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90"/>
              </a:lnSpc>
            </a:pPr>
            <a:r>
              <a:rPr dirty="0" sz="800" spc="-5">
                <a:solidFill>
                  <a:srgbClr val="666666"/>
                </a:solidFill>
                <a:latin typeface="Arial"/>
                <a:cs typeface="Arial"/>
              </a:rPr>
              <a:t>24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08875" y="5156200"/>
            <a:ext cx="1676361" cy="1223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43213" y="5156200"/>
            <a:ext cx="779461" cy="107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51274" y="5156199"/>
            <a:ext cx="1152525" cy="1133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74788" y="5300662"/>
            <a:ext cx="1079499" cy="787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46700" y="5156212"/>
            <a:ext cx="1924023" cy="1233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70637" y="3429000"/>
            <a:ext cx="2286000" cy="1281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70637" y="1555750"/>
            <a:ext cx="2305050" cy="15971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438" y="5241937"/>
            <a:ext cx="1187449" cy="9413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71775" y="5156200"/>
            <a:ext cx="779449" cy="107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79837" y="5156199"/>
            <a:ext cx="1152525" cy="1133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03350" y="5300662"/>
            <a:ext cx="1079500" cy="787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75263" y="5156212"/>
            <a:ext cx="1924024" cy="1233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3562985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References </a:t>
            </a:r>
            <a:r>
              <a:rPr dirty="0" sz="2000"/>
              <a:t>for </a:t>
            </a:r>
            <a:r>
              <a:rPr dirty="0" sz="2000" spc="-5"/>
              <a:t>residential</a:t>
            </a:r>
            <a:r>
              <a:rPr dirty="0" sz="2000" spc="-95"/>
              <a:t> </a:t>
            </a:r>
            <a:r>
              <a:rPr dirty="0" sz="2000" spc="-5"/>
              <a:t>buildings/  smart</a:t>
            </a:r>
            <a:r>
              <a:rPr dirty="0" sz="2000" spc="-25"/>
              <a:t> </a:t>
            </a:r>
            <a:r>
              <a:rPr dirty="0" sz="2000" spc="-5"/>
              <a:t>homes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4415335" y="1384206"/>
            <a:ext cx="4017645" cy="2639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945" marR="5080">
              <a:lnSpc>
                <a:spcPct val="123800"/>
              </a:lnSpc>
              <a:spcBef>
                <a:spcPts val="100"/>
              </a:spcBef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EnOcean is worthwhile, from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the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first  Switch-Receiver-Combination</a:t>
            </a:r>
            <a:r>
              <a:rPr dirty="0" sz="1600" spc="3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in: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265430" indent="-253365">
              <a:lnSpc>
                <a:spcPct val="100000"/>
              </a:lnSpc>
              <a:spcBef>
                <a:spcPts val="1305"/>
              </a:spcBef>
              <a:buClr>
                <a:srgbClr val="97C00E"/>
              </a:buClr>
              <a:buFont typeface="Wingdings"/>
              <a:buChar char=""/>
              <a:tabLst>
                <a:tab pos="266065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Apartments</a:t>
            </a:r>
            <a:endParaRPr sz="1600">
              <a:latin typeface="Verdana"/>
              <a:cs typeface="Verdana"/>
            </a:endParaRPr>
          </a:p>
          <a:p>
            <a:pPr marL="265430" indent="-253365">
              <a:lnSpc>
                <a:spcPct val="100000"/>
              </a:lnSpc>
              <a:spcBef>
                <a:spcPts val="780"/>
              </a:spcBef>
              <a:buClr>
                <a:srgbClr val="97C00E"/>
              </a:buClr>
              <a:buFont typeface="Wingdings"/>
              <a:buChar char=""/>
              <a:tabLst>
                <a:tab pos="266065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Detached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and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semi-detached</a:t>
            </a:r>
            <a:r>
              <a:rPr dirty="0" sz="1600" spc="114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homes</a:t>
            </a:r>
            <a:endParaRPr sz="1600">
              <a:latin typeface="Verdana"/>
              <a:cs typeface="Verdana"/>
            </a:endParaRPr>
          </a:p>
          <a:p>
            <a:pPr marL="265430" indent="-253365">
              <a:lnSpc>
                <a:spcPct val="100000"/>
              </a:lnSpc>
              <a:spcBef>
                <a:spcPts val="780"/>
              </a:spcBef>
              <a:buClr>
                <a:srgbClr val="97C00E"/>
              </a:buClr>
              <a:buFont typeface="Wingdings"/>
              <a:buChar char=""/>
              <a:tabLst>
                <a:tab pos="266065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Prefabricated</a:t>
            </a:r>
            <a:r>
              <a:rPr dirty="0" sz="1600" spc="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houses</a:t>
            </a:r>
            <a:endParaRPr sz="1600">
              <a:latin typeface="Verdana"/>
              <a:cs typeface="Verdana"/>
            </a:endParaRPr>
          </a:p>
          <a:p>
            <a:pPr marL="194945" marR="262255" indent="-182880">
              <a:lnSpc>
                <a:spcPct val="120000"/>
              </a:lnSpc>
              <a:spcBef>
                <a:spcPts val="409"/>
              </a:spcBef>
              <a:buClr>
                <a:srgbClr val="97C00E"/>
              </a:buClr>
              <a:buFont typeface="Wingdings"/>
              <a:buChar char=""/>
              <a:tabLst>
                <a:tab pos="266065" algn="l"/>
              </a:tabLst>
            </a:pPr>
            <a:r>
              <a:rPr dirty="0"/>
              <a:t>	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Small commercial properties (e.g.  practices,</a:t>
            </a:r>
            <a:r>
              <a:rPr dirty="0" sz="1600" spc="3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offices)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825" y="1411338"/>
            <a:ext cx="3960799" cy="2968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06813" y="4579937"/>
            <a:ext cx="1439849" cy="1806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0825" y="4579950"/>
            <a:ext cx="2952750" cy="174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13399" y="4579938"/>
            <a:ext cx="2419274" cy="1800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50674" y="3600258"/>
            <a:ext cx="11925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Industrial</a:t>
            </a:r>
            <a:r>
              <a:rPr dirty="0" sz="1000" spc="-6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buildings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8346" y="3600258"/>
            <a:ext cx="4552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032B5F"/>
                </a:solidFill>
                <a:latin typeface="Arial"/>
                <a:cs typeface="Arial"/>
              </a:rPr>
              <a:t>O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ff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i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4503" y="3600258"/>
            <a:ext cx="12979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Residential</a:t>
            </a:r>
            <a:r>
              <a:rPr dirty="0" sz="1000" spc="-7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buildings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4867" y="3600258"/>
            <a:ext cx="5956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H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o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s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p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i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t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a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l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1508" y="6048131"/>
            <a:ext cx="4127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H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o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t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e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l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53310" y="6048131"/>
            <a:ext cx="11988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Historical</a:t>
            </a:r>
            <a:r>
              <a:rPr dirty="0" sz="1000" spc="-7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buildings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6443" y="6048131"/>
            <a:ext cx="13036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Schools/</a:t>
            </a:r>
            <a:r>
              <a:rPr dirty="0" sz="1000" spc="-7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Universities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1407" y="6048131"/>
            <a:ext cx="4191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S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t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o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r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e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94576" y="1831847"/>
            <a:ext cx="2106167" cy="1694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97726" y="1736725"/>
            <a:ext cx="2103387" cy="1692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91455" y="1831847"/>
            <a:ext cx="2106167" cy="1694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94275" y="1736725"/>
            <a:ext cx="2103399" cy="16922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5216" y="1831847"/>
            <a:ext cx="2106167" cy="1694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7363" y="1736725"/>
            <a:ext cx="2103437" cy="16922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88335" y="1831847"/>
            <a:ext cx="2106167" cy="1694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90825" y="1736725"/>
            <a:ext cx="2103412" cy="16922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88335" y="4288535"/>
            <a:ext cx="2106167" cy="16946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90825" y="4191000"/>
            <a:ext cx="2103412" cy="16922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91455" y="4288535"/>
            <a:ext cx="2106167" cy="16946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94275" y="4191000"/>
            <a:ext cx="2103399" cy="16922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94576" y="4288535"/>
            <a:ext cx="2106167" cy="16946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97726" y="4191000"/>
            <a:ext cx="2103387" cy="16922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5216" y="4288535"/>
            <a:ext cx="2106167" cy="16946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87363" y="4191000"/>
            <a:ext cx="2103437" cy="16922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2422525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Over 250.000 buildings worldwide –“enabled  </a:t>
            </a:r>
            <a:r>
              <a:rPr dirty="0" sz="2000"/>
              <a:t>by</a:t>
            </a:r>
            <a:r>
              <a:rPr dirty="0" sz="2000" spc="-25"/>
              <a:t> </a:t>
            </a:r>
            <a:r>
              <a:rPr dirty="0" sz="2000" spc="-5"/>
              <a:t>EnOcean"</a:t>
            </a:r>
            <a:endParaRPr sz="2000"/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Activities </a:t>
            </a:r>
            <a:r>
              <a:rPr dirty="0" spc="-5"/>
              <a:t>of the EnOcean</a:t>
            </a:r>
            <a:r>
              <a:rPr dirty="0" spc="50"/>
              <a:t> </a:t>
            </a:r>
            <a:r>
              <a:rPr dirty="0" spc="-10"/>
              <a:t>Alliance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11600" y="1594294"/>
            <a:ext cx="4786630" cy="395732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241300" marR="153035" indent="-229235">
              <a:lnSpc>
                <a:spcPts val="1850"/>
              </a:lnSpc>
              <a:spcBef>
                <a:spcPts val="215"/>
              </a:spcBef>
              <a:buClr>
                <a:srgbClr val="97C00E"/>
              </a:buClr>
              <a:buFont typeface="Wingdings"/>
              <a:buChar char=""/>
              <a:tabLst>
                <a:tab pos="241935" algn="l"/>
              </a:tabLst>
            </a:pP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Basis is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the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wireless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standard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for self-  powered wireless</a:t>
            </a:r>
            <a:r>
              <a:rPr dirty="0" sz="1600" spc="9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applications</a:t>
            </a:r>
            <a:endParaRPr sz="1600">
              <a:latin typeface="Verdana"/>
              <a:cs typeface="Verdana"/>
            </a:endParaRPr>
          </a:p>
          <a:p>
            <a:pPr lvl="1" marL="481965" indent="-240029">
              <a:lnSpc>
                <a:spcPct val="100000"/>
              </a:lnSpc>
              <a:spcBef>
                <a:spcPts val="7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ISO/IEC Standard</a:t>
            </a:r>
            <a:r>
              <a:rPr dirty="0" sz="1400" spc="-4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14543-3-10</a:t>
            </a:r>
            <a:endParaRPr sz="1400">
              <a:latin typeface="Verdana"/>
              <a:cs typeface="Verdana"/>
            </a:endParaRPr>
          </a:p>
          <a:p>
            <a:pPr lvl="1" marL="481965" marR="734695" indent="-239395">
              <a:lnSpc>
                <a:spcPts val="1620"/>
              </a:lnSpc>
              <a:spcBef>
                <a:spcPts val="23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Application profiles EnOcean</a:t>
            </a:r>
            <a:r>
              <a:rPr dirty="0" sz="1400" spc="-1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Equipment  Profiles</a:t>
            </a:r>
            <a:r>
              <a:rPr dirty="0" sz="1400" spc="-5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(EEP)</a:t>
            </a:r>
            <a:endParaRPr sz="14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C6E167"/>
              </a:buClr>
              <a:buFont typeface="Wingdings"/>
              <a:buChar char=""/>
            </a:pP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Secures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interoperability of</a:t>
            </a:r>
            <a:r>
              <a:rPr dirty="0" sz="1600" spc="5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Endproducts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</a:pPr>
            <a:endParaRPr sz="205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935" algn="l"/>
              </a:tabLst>
            </a:pP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More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than 350</a:t>
            </a:r>
            <a:r>
              <a:rPr dirty="0" sz="1600" spc="1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members</a:t>
            </a:r>
            <a:endParaRPr sz="1600">
              <a:latin typeface="Verdana"/>
              <a:cs typeface="Verdana"/>
            </a:endParaRPr>
          </a:p>
          <a:p>
            <a:pPr lvl="1" marL="481965" indent="-240029">
              <a:lnSpc>
                <a:spcPct val="100000"/>
              </a:lnSpc>
              <a:spcBef>
                <a:spcPts val="140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Product</a:t>
            </a:r>
            <a:r>
              <a:rPr dirty="0" sz="1400" spc="-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manufacturers</a:t>
            </a:r>
            <a:endParaRPr sz="1400">
              <a:latin typeface="Verdana"/>
              <a:cs typeface="Verdana"/>
            </a:endParaRPr>
          </a:p>
          <a:p>
            <a:pPr lvl="1" marL="481965" indent="-240029">
              <a:lnSpc>
                <a:spcPct val="100000"/>
              </a:lnSpc>
              <a:spcBef>
                <a:spcPts val="13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System</a:t>
            </a:r>
            <a:r>
              <a:rPr dirty="0" sz="1400" spc="-4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integrators</a:t>
            </a:r>
            <a:endParaRPr sz="1400">
              <a:latin typeface="Verdana"/>
              <a:cs typeface="Verdana"/>
            </a:endParaRPr>
          </a:p>
          <a:p>
            <a:pPr lvl="1" marL="481965" indent="-240029">
              <a:lnSpc>
                <a:spcPct val="100000"/>
              </a:lnSpc>
              <a:spcBef>
                <a:spcPts val="130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Specifiers,</a:t>
            </a:r>
            <a:r>
              <a:rPr dirty="0" sz="1400" spc="-6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architects</a:t>
            </a:r>
            <a:endParaRPr sz="1400">
              <a:latin typeface="Verdana"/>
              <a:cs typeface="Verdana"/>
            </a:endParaRPr>
          </a:p>
          <a:p>
            <a:pPr lvl="1" marL="481965" indent="-240029">
              <a:lnSpc>
                <a:spcPct val="100000"/>
              </a:lnSpc>
              <a:spcBef>
                <a:spcPts val="13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Installers</a:t>
            </a:r>
            <a:endParaRPr sz="14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C6E167"/>
              </a:buClr>
              <a:buFont typeface="Wingdings"/>
              <a:buChar char=""/>
            </a:pPr>
            <a:endParaRPr sz="2150">
              <a:latin typeface="Times New Roman"/>
              <a:cs typeface="Times New Roman"/>
            </a:endParaRPr>
          </a:p>
          <a:p>
            <a:pPr marL="241300" marR="2209165" indent="-229235">
              <a:lnSpc>
                <a:spcPts val="1850"/>
              </a:lnSpc>
              <a:buClr>
                <a:srgbClr val="97C00E"/>
              </a:buClr>
              <a:buFont typeface="Wingdings"/>
              <a:buChar char=""/>
              <a:tabLst>
                <a:tab pos="241935" algn="l"/>
              </a:tabLst>
            </a:pP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Worldwide activities 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and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networks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35825" y="4508500"/>
            <a:ext cx="1728787" cy="107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1519" y="1557337"/>
            <a:ext cx="3456383" cy="4730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Benefits for installers </a:t>
            </a:r>
            <a:r>
              <a:rPr dirty="0" spc="-5"/>
              <a:t>and</a:t>
            </a:r>
            <a:r>
              <a:rPr dirty="0" spc="90"/>
              <a:t> </a:t>
            </a:r>
            <a:r>
              <a:rPr dirty="0" spc="-10"/>
              <a:t>specifiers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5700" y="1546288"/>
            <a:ext cx="4537710" cy="4603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Easy</a:t>
            </a:r>
            <a:r>
              <a:rPr dirty="0" sz="1800" spc="-2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installation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7C00E"/>
              </a:buClr>
              <a:buFont typeface="Wingdings"/>
              <a:buChar char=""/>
            </a:pPr>
            <a:endParaRPr sz="2550">
              <a:latin typeface="Times New Roman"/>
              <a:cs typeface="Times New Roman"/>
            </a:endParaRPr>
          </a:p>
          <a:p>
            <a:pPr marL="241300" marR="144780" indent="-228600">
              <a:lnSpc>
                <a:spcPct val="11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Easy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planning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and highest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flexibility 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through freely positionable</a:t>
            </a:r>
            <a:r>
              <a:rPr dirty="0" sz="1800" spc="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sensors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97C00E"/>
              </a:buClr>
              <a:buFont typeface="Wingdings"/>
              <a:buChar char=""/>
            </a:pPr>
            <a:endParaRPr sz="27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Less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noise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and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dirt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97C00E"/>
              </a:buClr>
              <a:buFont typeface="Wingdings"/>
              <a:buChar char=""/>
            </a:pPr>
            <a:endParaRPr sz="2550">
              <a:latin typeface="Times New Roman"/>
              <a:cs typeface="Times New Roman"/>
            </a:endParaRPr>
          </a:p>
          <a:p>
            <a:pPr marL="241300" marR="188595" indent="-228600">
              <a:lnSpc>
                <a:spcPct val="11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Upgradeable and extendable at any 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time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97C00E"/>
              </a:buClr>
              <a:buFont typeface="Wingdings"/>
              <a:buChar char=""/>
            </a:pPr>
            <a:endParaRPr sz="255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1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Wide range of interoperable products 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from various</a:t>
            </a:r>
            <a:r>
              <a:rPr dirty="0" sz="1800" spc="-6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manufacturers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97C00E"/>
              </a:buClr>
              <a:buFont typeface="Wingdings"/>
              <a:buChar char=""/>
            </a:pPr>
            <a:endParaRPr sz="27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Reliable and future-proof</a:t>
            </a:r>
            <a:r>
              <a:rPr dirty="0" sz="1800" spc="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technology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9238" y="1558937"/>
            <a:ext cx="3070225" cy="4665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Overview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746125" y="1707324"/>
            <a:ext cx="6205220" cy="3744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Why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wireless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&amp;</a:t>
            </a:r>
            <a:r>
              <a:rPr dirty="0" sz="2000" spc="-50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batteryless?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EnOcean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– the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batteryless wireless</a:t>
            </a:r>
            <a:r>
              <a:rPr dirty="0" sz="2000" spc="-65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technology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Installation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Radio: Basics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&amp; range</a:t>
            </a:r>
            <a:r>
              <a:rPr dirty="0" sz="2000" spc="-45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planning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spcBef>
                <a:spcPts val="15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Support &amp;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next</a:t>
            </a:r>
            <a:r>
              <a:rPr dirty="0" sz="2000" spc="-75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steps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Current state </a:t>
            </a:r>
            <a:r>
              <a:rPr dirty="0" spc="-10"/>
              <a:t>with </a:t>
            </a:r>
            <a:r>
              <a:rPr dirty="0" spc="-5"/>
              <a:t>many</a:t>
            </a:r>
            <a:r>
              <a:rPr dirty="0" spc="10"/>
              <a:t> </a:t>
            </a:r>
            <a:r>
              <a:rPr dirty="0" spc="-5"/>
              <a:t>installations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758825" y="1636737"/>
            <a:ext cx="3863949" cy="4456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75238" y="1628775"/>
            <a:ext cx="3024186" cy="4500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z="2000"/>
              <a:t>Easy</a:t>
            </a:r>
            <a:r>
              <a:rPr dirty="0" sz="2000" spc="-35"/>
              <a:t> </a:t>
            </a:r>
            <a:r>
              <a:rPr dirty="0" sz="2000" spc="-5"/>
              <a:t>installation:</a:t>
            </a:r>
            <a:endParaRPr sz="2000"/>
          </a:p>
          <a:p>
            <a:pPr marL="525145">
              <a:lnSpc>
                <a:spcPct val="100000"/>
              </a:lnSpc>
            </a:pPr>
            <a:r>
              <a:rPr dirty="0" sz="2000"/>
              <a:t>1x </a:t>
            </a:r>
            <a:r>
              <a:rPr dirty="0" sz="2000" spc="-5"/>
              <a:t>Switch </a:t>
            </a:r>
            <a:r>
              <a:rPr dirty="0" sz="2000"/>
              <a:t>and 1x</a:t>
            </a:r>
            <a:r>
              <a:rPr dirty="0" sz="2000" spc="-60"/>
              <a:t> </a:t>
            </a:r>
            <a:r>
              <a:rPr dirty="0" sz="2000" spc="-5"/>
              <a:t>Receiver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754062" y="1460387"/>
            <a:ext cx="7432675" cy="115125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295275" indent="-295910">
              <a:lnSpc>
                <a:spcPct val="100000"/>
              </a:lnSpc>
              <a:spcBef>
                <a:spcPts val="715"/>
              </a:spcBef>
              <a:buClr>
                <a:srgbClr val="97C00E"/>
              </a:buClr>
              <a:buFont typeface="Wingdings"/>
              <a:buChar char=""/>
              <a:tabLst>
                <a:tab pos="29591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Step</a:t>
            </a:r>
            <a:r>
              <a:rPr dirty="0" sz="1800" spc="-1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1:</a:t>
            </a:r>
            <a:endParaRPr sz="1800">
              <a:latin typeface="Verdana"/>
              <a:cs typeface="Verdana"/>
            </a:endParaRPr>
          </a:p>
          <a:p>
            <a:pPr lvl="1" marL="469265" indent="-231775">
              <a:lnSpc>
                <a:spcPct val="107900"/>
              </a:lnSpc>
              <a:spcBef>
                <a:spcPts val="350"/>
              </a:spcBef>
              <a:buClr>
                <a:srgbClr val="C6E167"/>
              </a:buClr>
              <a:buFont typeface="Wingdings"/>
              <a:buChar char=""/>
              <a:tabLst>
                <a:tab pos="4699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Connect electrical loads with </a:t>
            </a: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actuators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(luminaires, </a:t>
            </a: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shutters,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sockets,</a:t>
            </a:r>
            <a:r>
              <a:rPr dirty="0" sz="1400" spc="-17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heating  valves).</a:t>
            </a:r>
            <a:endParaRPr sz="1400">
              <a:latin typeface="Verdana"/>
              <a:cs typeface="Verdana"/>
            </a:endParaRPr>
          </a:p>
          <a:p>
            <a:pPr marL="237490">
              <a:lnSpc>
                <a:spcPct val="100000"/>
              </a:lnSpc>
              <a:spcBef>
                <a:spcPts val="430"/>
              </a:spcBef>
            </a:pPr>
            <a:r>
              <a:rPr dirty="0" sz="1400">
                <a:solidFill>
                  <a:srgbClr val="C6E167"/>
                </a:solidFill>
                <a:latin typeface="Wingdings"/>
                <a:cs typeface="Wingdings"/>
              </a:rPr>
              <a:t>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1362" y="3545219"/>
            <a:ext cx="7515859" cy="65341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307975" indent="-295910">
              <a:lnSpc>
                <a:spcPct val="100000"/>
              </a:lnSpc>
              <a:spcBef>
                <a:spcPts val="715"/>
              </a:spcBef>
              <a:buClr>
                <a:srgbClr val="97C00E"/>
              </a:buClr>
              <a:buFont typeface="Wingdings"/>
              <a:buChar char=""/>
              <a:tabLst>
                <a:tab pos="30861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Step</a:t>
            </a:r>
            <a:r>
              <a:rPr dirty="0" sz="1800" spc="-1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2:</a:t>
            </a:r>
            <a:endParaRPr sz="18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84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Link switches </a:t>
            </a: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and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sensors once using </a:t>
            </a: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the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easy teach-in mode </a:t>
            </a:r>
            <a:r>
              <a:rPr dirty="0" sz="1400" spc="5">
                <a:solidFill>
                  <a:srgbClr val="032B5F"/>
                </a:solidFill>
                <a:latin typeface="Verdana"/>
                <a:cs typeface="Verdana"/>
              </a:rPr>
              <a:t>in </a:t>
            </a: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the</a:t>
            </a:r>
            <a:r>
              <a:rPr dirty="0" sz="1400" spc="-204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actuator.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1362" y="5824029"/>
            <a:ext cx="5365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1150" indent="-299085">
              <a:lnSpc>
                <a:spcPct val="100000"/>
              </a:lnSpc>
              <a:spcBef>
                <a:spcPts val="100"/>
              </a:spcBef>
              <a:buClr>
                <a:srgbClr val="97C00E"/>
              </a:buClr>
              <a:buFont typeface="Wingdings"/>
              <a:buChar char=""/>
              <a:tabLst>
                <a:tab pos="311150" algn="l"/>
                <a:tab pos="311785" algn="l"/>
              </a:tabLst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One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base installation = many</a:t>
            </a:r>
            <a:r>
              <a:rPr dirty="0" sz="1800" spc="-1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functions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6013" y="2492413"/>
            <a:ext cx="645667" cy="6986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11768" y="2637853"/>
            <a:ext cx="401063" cy="3768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73990" y="2631262"/>
            <a:ext cx="500187" cy="482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12171" y="2516619"/>
            <a:ext cx="799852" cy="597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49330" y="2514415"/>
            <a:ext cx="363590" cy="6986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90014" y="4604607"/>
            <a:ext cx="436422" cy="6111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36185" y="4604607"/>
            <a:ext cx="614145" cy="597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36001" y="4639322"/>
            <a:ext cx="579358" cy="5783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90750" y="4693297"/>
            <a:ext cx="579374" cy="5783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69414" y="4604613"/>
            <a:ext cx="486659" cy="5783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21588" y="4552581"/>
            <a:ext cx="787915" cy="6882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19475" y="2419362"/>
            <a:ext cx="287324" cy="9493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15616" y="4565751"/>
            <a:ext cx="623877" cy="8794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32412" y="2636850"/>
            <a:ext cx="534961" cy="3746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27900" y="3211512"/>
            <a:ext cx="1239837" cy="930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171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z="2000"/>
              <a:t>Easy </a:t>
            </a:r>
            <a:r>
              <a:rPr dirty="0" sz="2000" spc="-5"/>
              <a:t>installation: optional</a:t>
            </a:r>
            <a:r>
              <a:rPr dirty="0" sz="2000" spc="-35"/>
              <a:t> </a:t>
            </a:r>
            <a:r>
              <a:rPr dirty="0" sz="2000" spc="-5"/>
              <a:t>extension</a:t>
            </a:r>
            <a:endParaRPr sz="2000"/>
          </a:p>
        </p:txBody>
      </p:sp>
      <p:sp>
        <p:nvSpPr>
          <p:cNvPr id="5" name="object 5"/>
          <p:cNvSpPr txBox="1"/>
          <p:nvPr/>
        </p:nvSpPr>
        <p:spPr>
          <a:xfrm>
            <a:off x="746125" y="1705800"/>
            <a:ext cx="6709409" cy="2480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Step 3</a:t>
            </a:r>
            <a:r>
              <a:rPr dirty="0" sz="1800" spc="-2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(optional)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lvl="1" marL="510540" indent="-260985">
              <a:lnSpc>
                <a:spcPct val="100000"/>
              </a:lnSpc>
              <a:spcBef>
                <a:spcPts val="1295"/>
              </a:spcBef>
              <a:buClr>
                <a:srgbClr val="C6E167"/>
              </a:buClr>
              <a:buFont typeface="Wingdings"/>
              <a:buChar char=""/>
              <a:tabLst>
                <a:tab pos="511175" algn="l"/>
              </a:tabLst>
            </a:pP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Visualization with</a:t>
            </a:r>
            <a:r>
              <a:rPr dirty="0" sz="1800" spc="-5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Touch-Panel</a:t>
            </a:r>
            <a:endParaRPr sz="18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C6E167"/>
              </a:buClr>
              <a:buFont typeface="Wingdings"/>
              <a:buChar char=""/>
            </a:pPr>
            <a:endParaRPr sz="2950">
              <a:latin typeface="Times New Roman"/>
              <a:cs typeface="Times New Roman"/>
            </a:endParaRPr>
          </a:p>
          <a:p>
            <a:pPr lvl="1" marL="510540" indent="-260985">
              <a:lnSpc>
                <a:spcPct val="100000"/>
              </a:lnSpc>
              <a:buClr>
                <a:srgbClr val="C6E167"/>
              </a:buClr>
              <a:buFont typeface="Wingdings"/>
              <a:buChar char=""/>
              <a:tabLst>
                <a:tab pos="511175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Connecting video cameras</a:t>
            </a:r>
            <a:endParaRPr sz="18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C6E167"/>
              </a:buClr>
              <a:buFont typeface="Wingdings"/>
              <a:buChar char=""/>
            </a:pPr>
            <a:endParaRPr sz="2950">
              <a:latin typeface="Times New Roman"/>
              <a:cs typeface="Times New Roman"/>
            </a:endParaRPr>
          </a:p>
          <a:p>
            <a:pPr lvl="1" marL="510540" indent="-260985">
              <a:lnSpc>
                <a:spcPct val="100000"/>
              </a:lnSpc>
              <a:buClr>
                <a:srgbClr val="C6E167"/>
              </a:buClr>
              <a:buFont typeface="Wingdings"/>
              <a:buChar char=""/>
              <a:tabLst>
                <a:tab pos="511175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Connection to the internet (Smart</a:t>
            </a:r>
            <a:r>
              <a:rPr dirty="0" sz="1800" spc="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phone/PDA/Tablet)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88124" y="4705349"/>
            <a:ext cx="1897025" cy="152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22887" y="1484312"/>
            <a:ext cx="2268474" cy="1477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89776" y="1528051"/>
            <a:ext cx="2273185" cy="20795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03800" y="4597400"/>
            <a:ext cx="1262037" cy="16271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Advantages for your</a:t>
            </a:r>
            <a:r>
              <a:rPr dirty="0" spc="40"/>
              <a:t> </a:t>
            </a:r>
            <a:r>
              <a:rPr dirty="0" spc="-5"/>
              <a:t>clients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8487" y="1373500"/>
            <a:ext cx="4994910" cy="4813935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815"/>
              </a:spcBef>
              <a:buClr>
                <a:srgbClr val="97C00E"/>
              </a:buClr>
              <a:buFont typeface="Wingdings"/>
              <a:buChar char=""/>
              <a:tabLst>
                <a:tab pos="299720" algn="l"/>
              </a:tabLst>
            </a:pP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More</a:t>
            </a:r>
            <a:r>
              <a:rPr dirty="0" sz="2000" spc="-2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comfort</a:t>
            </a:r>
            <a:endParaRPr sz="20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50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Central</a:t>
            </a:r>
            <a:r>
              <a:rPr dirty="0" sz="1400" spc="-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functions</a:t>
            </a:r>
            <a:endParaRPr sz="14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4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Scenes</a:t>
            </a:r>
            <a:endParaRPr sz="14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30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Automation</a:t>
            </a:r>
            <a:endParaRPr sz="14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30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Visualization/Touch-Panel</a:t>
            </a:r>
            <a:endParaRPr sz="14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C6E167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99720" algn="l"/>
              </a:tabLst>
            </a:pP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More</a:t>
            </a:r>
            <a:r>
              <a:rPr dirty="0" sz="2000" spc="-2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security</a:t>
            </a:r>
            <a:endParaRPr sz="20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50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Window</a:t>
            </a:r>
            <a:r>
              <a:rPr dirty="0" sz="1400" spc="-4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monitoring</a:t>
            </a:r>
            <a:endParaRPr sz="14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4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Panic</a:t>
            </a:r>
            <a:r>
              <a:rPr dirty="0" sz="1400" spc="-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button</a:t>
            </a:r>
            <a:endParaRPr sz="14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30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Presence</a:t>
            </a:r>
            <a:r>
              <a:rPr dirty="0" sz="1400" spc="-4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simulation</a:t>
            </a:r>
            <a:endParaRPr sz="14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C6E167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99720" algn="l"/>
              </a:tabLst>
            </a:pP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More energy</a:t>
            </a:r>
            <a:r>
              <a:rPr dirty="0" sz="2000" spc="-5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efficiency</a:t>
            </a:r>
            <a:endParaRPr sz="20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50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Heating control combined with window</a:t>
            </a:r>
            <a:r>
              <a:rPr dirty="0" sz="1400" spc="-13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monitoring</a:t>
            </a:r>
            <a:endParaRPr sz="14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4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Individual </a:t>
            </a: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zone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regulation/individual room</a:t>
            </a:r>
            <a:r>
              <a:rPr dirty="0" sz="1400" spc="-14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control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922655">
              <a:lnSpc>
                <a:spcPct val="100000"/>
              </a:lnSpc>
              <a:spcBef>
                <a:spcPts val="1105"/>
              </a:spcBef>
            </a:pPr>
            <a:r>
              <a:rPr dirty="0" sz="2000" b="1">
                <a:solidFill>
                  <a:srgbClr val="032B5F"/>
                </a:solidFill>
                <a:latin typeface="Arial"/>
                <a:cs typeface="Arial"/>
              </a:rPr>
              <a:t>…with user-friendy</a:t>
            </a:r>
            <a:r>
              <a:rPr dirty="0" sz="2000" spc="-12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32B5F"/>
                </a:solidFill>
                <a:latin typeface="Arial"/>
                <a:cs typeface="Arial"/>
              </a:rPr>
              <a:t>technology!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0270" y="4293120"/>
            <a:ext cx="1512160" cy="2112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40200" y="1557337"/>
            <a:ext cx="4476750" cy="2517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Advantages for the user:</a:t>
            </a:r>
            <a:r>
              <a:rPr dirty="0" spc="55"/>
              <a:t> </a:t>
            </a:r>
            <a:r>
              <a:rPr dirty="0" spc="-10"/>
              <a:t>flexibility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8487" y="1467040"/>
            <a:ext cx="7299959" cy="4531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Changes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in the house – position switches in any</a:t>
            </a:r>
            <a:r>
              <a:rPr dirty="0" sz="1800" spc="4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location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260350" indent="-248285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60985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In case of changes in</a:t>
            </a:r>
            <a:r>
              <a:rPr dirty="0" sz="1800" spc="3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furnishing</a:t>
            </a:r>
            <a:endParaRPr sz="18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284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New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 furniture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2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New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room</a:t>
            </a:r>
            <a:r>
              <a:rPr dirty="0" sz="1600" spc="2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layout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C6E167"/>
              </a:buClr>
              <a:buFont typeface="Wingdings"/>
              <a:buChar char=""/>
            </a:pPr>
            <a:endParaRPr sz="2000">
              <a:latin typeface="Times New Roman"/>
              <a:cs typeface="Times New Roman"/>
            </a:endParaRPr>
          </a:p>
          <a:p>
            <a:pPr algn="r" marL="260350" marR="5596890" indent="-260985"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  <a:tabLst>
                <a:tab pos="260985" algn="l"/>
              </a:tabLst>
            </a:pPr>
            <a:r>
              <a:rPr dirty="0" sz="1800" spc="5" b="1">
                <a:solidFill>
                  <a:srgbClr val="032B5F"/>
                </a:solidFill>
                <a:latin typeface="Verdana"/>
                <a:cs typeface="Verdana"/>
              </a:rPr>
              <a:t>C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on</a:t>
            </a:r>
            <a:r>
              <a:rPr dirty="0" sz="1800" spc="-10" b="1">
                <a:solidFill>
                  <a:srgbClr val="032B5F"/>
                </a:solidFill>
                <a:latin typeface="Verdana"/>
                <a:cs typeface="Verdana"/>
              </a:rPr>
              <a:t>v</a:t>
            </a:r>
            <a:r>
              <a:rPr dirty="0" sz="1800" spc="5" b="1">
                <a:solidFill>
                  <a:srgbClr val="032B5F"/>
                </a:solidFill>
                <a:latin typeface="Verdana"/>
                <a:cs typeface="Verdana"/>
              </a:rPr>
              <a:t>e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r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</a:t>
            </a:r>
            <a:r>
              <a:rPr dirty="0" sz="1800" spc="-10" b="1">
                <a:solidFill>
                  <a:srgbClr val="032B5F"/>
                </a:solidFill>
                <a:latin typeface="Verdana"/>
                <a:cs typeface="Verdana"/>
              </a:rPr>
              <a:t>i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  <a:p>
            <a:pPr algn="r" lvl="1" marL="231775" marR="5623560" indent="-231775">
              <a:lnSpc>
                <a:spcPct val="100000"/>
              </a:lnSpc>
              <a:spcBef>
                <a:spcPts val="280"/>
              </a:spcBef>
              <a:buClr>
                <a:srgbClr val="C6E167"/>
              </a:buClr>
              <a:buFont typeface="Wingdings"/>
              <a:buChar char=""/>
              <a:tabLst>
                <a:tab pos="231775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Office</a:t>
            </a:r>
            <a:r>
              <a:rPr dirty="0" sz="1600" spc="-9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room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280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Nursery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2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Nursing</a:t>
            </a:r>
            <a:r>
              <a:rPr dirty="0" sz="1600" spc="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care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C6E167"/>
              </a:buClr>
              <a:buFont typeface="Wingdings"/>
              <a:buChar char=""/>
            </a:pPr>
            <a:endParaRPr sz="2000">
              <a:latin typeface="Times New Roman"/>
              <a:cs typeface="Times New Roman"/>
            </a:endParaRPr>
          </a:p>
          <a:p>
            <a:pPr algn="r" marL="260350" marR="5162550" indent="-260985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60985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Simple</a:t>
            </a:r>
            <a:r>
              <a:rPr dirty="0" sz="1800" spc="-6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retrofit</a:t>
            </a:r>
            <a:endParaRPr sz="1800">
              <a:latin typeface="Verdana"/>
              <a:cs typeface="Verdana"/>
            </a:endParaRPr>
          </a:p>
          <a:p>
            <a:pPr algn="r" lvl="1" marL="231775" marR="5139690" indent="-231775">
              <a:lnSpc>
                <a:spcPct val="100000"/>
              </a:lnSpc>
              <a:spcBef>
                <a:spcPts val="270"/>
              </a:spcBef>
              <a:buClr>
                <a:srgbClr val="C6E167"/>
              </a:buClr>
              <a:buFont typeface="Wingdings"/>
              <a:buChar char=""/>
              <a:tabLst>
                <a:tab pos="231775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Handheld</a:t>
            </a:r>
            <a:r>
              <a:rPr dirty="0" sz="1600" spc="-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switch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290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Additional</a:t>
            </a:r>
            <a:r>
              <a:rPr dirty="0" sz="1600" spc="1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switches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27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Connection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to exterior</a:t>
            </a:r>
            <a:r>
              <a:rPr dirty="0" sz="1600" spc="5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lighting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290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Pump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in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the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garden</a:t>
            </a:r>
            <a:r>
              <a:rPr dirty="0" sz="1600" spc="6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pond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84887" y="4005262"/>
            <a:ext cx="1933575" cy="2447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95962" y="2133625"/>
            <a:ext cx="2400300" cy="1663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38837" y="1916113"/>
            <a:ext cx="2233930" cy="2089150"/>
          </a:xfrm>
          <a:custGeom>
            <a:avLst/>
            <a:gdLst/>
            <a:ahLst/>
            <a:cxnLst/>
            <a:rect l="l" t="t" r="r" b="b"/>
            <a:pathLst>
              <a:path w="2233929" h="2089150">
                <a:moveTo>
                  <a:pt x="2233612" y="0"/>
                </a:moveTo>
                <a:lnTo>
                  <a:pt x="0" y="2089150"/>
                </a:lnTo>
              </a:path>
            </a:pathLst>
          </a:custGeom>
          <a:ln w="381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11863" y="2060575"/>
            <a:ext cx="2087880" cy="1871980"/>
          </a:xfrm>
          <a:custGeom>
            <a:avLst/>
            <a:gdLst/>
            <a:ahLst/>
            <a:cxnLst/>
            <a:rect l="l" t="t" r="r" b="b"/>
            <a:pathLst>
              <a:path w="2087879" h="1871979">
                <a:moveTo>
                  <a:pt x="0" y="0"/>
                </a:moveTo>
                <a:lnTo>
                  <a:pt x="2087562" y="1871662"/>
                </a:lnTo>
              </a:path>
            </a:pathLst>
          </a:custGeom>
          <a:ln w="381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2125" y="4219600"/>
            <a:ext cx="644524" cy="908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Freely </a:t>
            </a:r>
            <a:r>
              <a:rPr dirty="0" spc="-10"/>
              <a:t>positionable</a:t>
            </a:r>
            <a:r>
              <a:rPr dirty="0" spc="40"/>
              <a:t> </a:t>
            </a:r>
            <a:r>
              <a:rPr dirty="0" spc="-5"/>
              <a:t>switches</a:t>
            </a:r>
          </a:p>
        </p:txBody>
      </p:sp>
      <p:sp>
        <p:nvSpPr>
          <p:cNvPr id="5" name="object 5"/>
          <p:cNvSpPr/>
          <p:nvPr/>
        </p:nvSpPr>
        <p:spPr>
          <a:xfrm>
            <a:off x="2350575" y="3821865"/>
            <a:ext cx="420370" cy="582295"/>
          </a:xfrm>
          <a:custGeom>
            <a:avLst/>
            <a:gdLst/>
            <a:ahLst/>
            <a:cxnLst/>
            <a:rect l="l" t="t" r="r" b="b"/>
            <a:pathLst>
              <a:path w="420369" h="582295">
                <a:moveTo>
                  <a:pt x="0" y="19613"/>
                </a:moveTo>
                <a:lnTo>
                  <a:pt x="39792" y="6202"/>
                </a:lnTo>
                <a:lnTo>
                  <a:pt x="80862" y="0"/>
                </a:lnTo>
                <a:lnTo>
                  <a:pt x="122524" y="720"/>
                </a:lnTo>
                <a:lnTo>
                  <a:pt x="164097" y="8077"/>
                </a:lnTo>
                <a:lnTo>
                  <a:pt x="204897" y="21787"/>
                </a:lnTo>
                <a:lnTo>
                  <a:pt x="244239" y="41562"/>
                </a:lnTo>
                <a:lnTo>
                  <a:pt x="281442" y="67117"/>
                </a:lnTo>
                <a:lnTo>
                  <a:pt x="315822" y="98167"/>
                </a:lnTo>
                <a:lnTo>
                  <a:pt x="346696" y="134425"/>
                </a:lnTo>
                <a:lnTo>
                  <a:pt x="373380" y="175607"/>
                </a:lnTo>
                <a:lnTo>
                  <a:pt x="395068" y="221287"/>
                </a:lnTo>
                <a:lnTo>
                  <a:pt x="409960" y="267952"/>
                </a:lnTo>
                <a:lnTo>
                  <a:pt x="418193" y="314811"/>
                </a:lnTo>
                <a:lnTo>
                  <a:pt x="419910" y="361072"/>
                </a:lnTo>
                <a:lnTo>
                  <a:pt x="415250" y="405944"/>
                </a:lnTo>
                <a:lnTo>
                  <a:pt x="404353" y="448636"/>
                </a:lnTo>
                <a:lnTo>
                  <a:pt x="387360" y="488357"/>
                </a:lnTo>
                <a:lnTo>
                  <a:pt x="364411" y="524315"/>
                </a:lnTo>
                <a:lnTo>
                  <a:pt x="335646" y="555720"/>
                </a:lnTo>
                <a:lnTo>
                  <a:pt x="301205" y="581779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06293" y="3916966"/>
            <a:ext cx="336550" cy="462280"/>
          </a:xfrm>
          <a:custGeom>
            <a:avLst/>
            <a:gdLst/>
            <a:ahLst/>
            <a:cxnLst/>
            <a:rect l="l" t="t" r="r" b="b"/>
            <a:pathLst>
              <a:path w="336550" h="462279">
                <a:moveTo>
                  <a:pt x="0" y="19575"/>
                </a:moveTo>
                <a:lnTo>
                  <a:pt x="36892" y="4891"/>
                </a:lnTo>
                <a:lnTo>
                  <a:pt x="76169" y="0"/>
                </a:lnTo>
                <a:lnTo>
                  <a:pt x="116642" y="4386"/>
                </a:lnTo>
                <a:lnTo>
                  <a:pt x="157125" y="17536"/>
                </a:lnTo>
                <a:lnTo>
                  <a:pt x="196430" y="38938"/>
                </a:lnTo>
                <a:lnTo>
                  <a:pt x="233370" y="68077"/>
                </a:lnTo>
                <a:lnTo>
                  <a:pt x="266756" y="104440"/>
                </a:lnTo>
                <a:lnTo>
                  <a:pt x="295402" y="147514"/>
                </a:lnTo>
                <a:lnTo>
                  <a:pt x="316638" y="193184"/>
                </a:lnTo>
                <a:lnTo>
                  <a:pt x="330118" y="239442"/>
                </a:lnTo>
                <a:lnTo>
                  <a:pt x="335988" y="285090"/>
                </a:lnTo>
                <a:lnTo>
                  <a:pt x="334398" y="328931"/>
                </a:lnTo>
                <a:lnTo>
                  <a:pt x="325496" y="369768"/>
                </a:lnTo>
                <a:lnTo>
                  <a:pt x="309430" y="406404"/>
                </a:lnTo>
                <a:lnTo>
                  <a:pt x="286348" y="437642"/>
                </a:lnTo>
                <a:lnTo>
                  <a:pt x="256400" y="462284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35127" y="4024165"/>
            <a:ext cx="288925" cy="356870"/>
          </a:xfrm>
          <a:custGeom>
            <a:avLst/>
            <a:gdLst/>
            <a:ahLst/>
            <a:cxnLst/>
            <a:rect l="l" t="t" r="r" b="b"/>
            <a:pathLst>
              <a:path w="288925" h="356870">
                <a:moveTo>
                  <a:pt x="0" y="24903"/>
                </a:moveTo>
                <a:lnTo>
                  <a:pt x="41562" y="7463"/>
                </a:lnTo>
                <a:lnTo>
                  <a:pt x="84497" y="0"/>
                </a:lnTo>
                <a:lnTo>
                  <a:pt x="127217" y="2078"/>
                </a:lnTo>
                <a:lnTo>
                  <a:pt x="168139" y="13267"/>
                </a:lnTo>
                <a:lnTo>
                  <a:pt x="205675" y="33133"/>
                </a:lnTo>
                <a:lnTo>
                  <a:pt x="238240" y="61244"/>
                </a:lnTo>
                <a:lnTo>
                  <a:pt x="264248" y="97166"/>
                </a:lnTo>
                <a:lnTo>
                  <a:pt x="282766" y="143829"/>
                </a:lnTo>
                <a:lnTo>
                  <a:pt x="288359" y="192219"/>
                </a:lnTo>
                <a:lnTo>
                  <a:pt x="281660" y="240000"/>
                </a:lnTo>
                <a:lnTo>
                  <a:pt x="263303" y="284836"/>
                </a:lnTo>
                <a:lnTo>
                  <a:pt x="233920" y="324393"/>
                </a:lnTo>
                <a:lnTo>
                  <a:pt x="194144" y="356335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4212" y="4421187"/>
            <a:ext cx="1708124" cy="1812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757487" y="5643752"/>
            <a:ext cx="56368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Nursery – the switch is glued directly next to the bed – </a:t>
            </a:r>
            <a:r>
              <a:rPr dirty="0" sz="1600" spc="-10">
                <a:solidFill>
                  <a:srgbClr val="032B5F"/>
                </a:solidFill>
                <a:latin typeface="Arial"/>
                <a:cs typeface="Arial"/>
              </a:rPr>
              <a:t>it’s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safe  as well as there 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</a:rPr>
              <a:t>is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no direct electrical</a:t>
            </a:r>
            <a:r>
              <a:rPr dirty="0" sz="1600" spc="2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connection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0063" y="1419225"/>
            <a:ext cx="1152525" cy="1152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06725" y="1560513"/>
            <a:ext cx="5713399" cy="3811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Freely </a:t>
            </a:r>
            <a:r>
              <a:rPr dirty="0" spc="-10"/>
              <a:t>positionable </a:t>
            </a:r>
            <a:r>
              <a:rPr dirty="0" spc="-5"/>
              <a:t>switches –</a:t>
            </a:r>
            <a:r>
              <a:rPr dirty="0" spc="85"/>
              <a:t> </a:t>
            </a:r>
            <a:r>
              <a:rPr dirty="0" spc="-5"/>
              <a:t>furniture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17850" y="5499290"/>
            <a:ext cx="30410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Bedroom – switch next to the</a:t>
            </a:r>
            <a:r>
              <a:rPr dirty="0" sz="1600" spc="2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bed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0063" y="1419225"/>
            <a:ext cx="1152525" cy="1152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22613" y="1558950"/>
            <a:ext cx="5495924" cy="3668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62125" y="4219600"/>
            <a:ext cx="644524" cy="908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50575" y="3821865"/>
            <a:ext cx="420370" cy="582295"/>
          </a:xfrm>
          <a:custGeom>
            <a:avLst/>
            <a:gdLst/>
            <a:ahLst/>
            <a:cxnLst/>
            <a:rect l="l" t="t" r="r" b="b"/>
            <a:pathLst>
              <a:path w="420369" h="582295">
                <a:moveTo>
                  <a:pt x="0" y="19613"/>
                </a:moveTo>
                <a:lnTo>
                  <a:pt x="39792" y="6202"/>
                </a:lnTo>
                <a:lnTo>
                  <a:pt x="80862" y="0"/>
                </a:lnTo>
                <a:lnTo>
                  <a:pt x="122524" y="720"/>
                </a:lnTo>
                <a:lnTo>
                  <a:pt x="164097" y="8077"/>
                </a:lnTo>
                <a:lnTo>
                  <a:pt x="204897" y="21787"/>
                </a:lnTo>
                <a:lnTo>
                  <a:pt x="244239" y="41562"/>
                </a:lnTo>
                <a:lnTo>
                  <a:pt x="281442" y="67117"/>
                </a:lnTo>
                <a:lnTo>
                  <a:pt x="315822" y="98167"/>
                </a:lnTo>
                <a:lnTo>
                  <a:pt x="346696" y="134425"/>
                </a:lnTo>
                <a:lnTo>
                  <a:pt x="373380" y="175607"/>
                </a:lnTo>
                <a:lnTo>
                  <a:pt x="395068" y="221287"/>
                </a:lnTo>
                <a:lnTo>
                  <a:pt x="409960" y="267952"/>
                </a:lnTo>
                <a:lnTo>
                  <a:pt x="418193" y="314811"/>
                </a:lnTo>
                <a:lnTo>
                  <a:pt x="419910" y="361072"/>
                </a:lnTo>
                <a:lnTo>
                  <a:pt x="415250" y="405944"/>
                </a:lnTo>
                <a:lnTo>
                  <a:pt x="404353" y="448636"/>
                </a:lnTo>
                <a:lnTo>
                  <a:pt x="387360" y="488357"/>
                </a:lnTo>
                <a:lnTo>
                  <a:pt x="364411" y="524315"/>
                </a:lnTo>
                <a:lnTo>
                  <a:pt x="335646" y="555720"/>
                </a:lnTo>
                <a:lnTo>
                  <a:pt x="301205" y="581779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6293" y="3916966"/>
            <a:ext cx="336550" cy="462280"/>
          </a:xfrm>
          <a:custGeom>
            <a:avLst/>
            <a:gdLst/>
            <a:ahLst/>
            <a:cxnLst/>
            <a:rect l="l" t="t" r="r" b="b"/>
            <a:pathLst>
              <a:path w="336550" h="462279">
                <a:moveTo>
                  <a:pt x="0" y="19575"/>
                </a:moveTo>
                <a:lnTo>
                  <a:pt x="36892" y="4891"/>
                </a:lnTo>
                <a:lnTo>
                  <a:pt x="76169" y="0"/>
                </a:lnTo>
                <a:lnTo>
                  <a:pt x="116642" y="4386"/>
                </a:lnTo>
                <a:lnTo>
                  <a:pt x="157125" y="17536"/>
                </a:lnTo>
                <a:lnTo>
                  <a:pt x="196430" y="38938"/>
                </a:lnTo>
                <a:lnTo>
                  <a:pt x="233370" y="68077"/>
                </a:lnTo>
                <a:lnTo>
                  <a:pt x="266756" y="104440"/>
                </a:lnTo>
                <a:lnTo>
                  <a:pt x="295402" y="147514"/>
                </a:lnTo>
                <a:lnTo>
                  <a:pt x="316638" y="193184"/>
                </a:lnTo>
                <a:lnTo>
                  <a:pt x="330118" y="239442"/>
                </a:lnTo>
                <a:lnTo>
                  <a:pt x="335988" y="285090"/>
                </a:lnTo>
                <a:lnTo>
                  <a:pt x="334398" y="328931"/>
                </a:lnTo>
                <a:lnTo>
                  <a:pt x="325496" y="369768"/>
                </a:lnTo>
                <a:lnTo>
                  <a:pt x="309430" y="406404"/>
                </a:lnTo>
                <a:lnTo>
                  <a:pt x="286348" y="437642"/>
                </a:lnTo>
                <a:lnTo>
                  <a:pt x="256400" y="462284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35127" y="4024165"/>
            <a:ext cx="288925" cy="356870"/>
          </a:xfrm>
          <a:custGeom>
            <a:avLst/>
            <a:gdLst/>
            <a:ahLst/>
            <a:cxnLst/>
            <a:rect l="l" t="t" r="r" b="b"/>
            <a:pathLst>
              <a:path w="288925" h="356870">
                <a:moveTo>
                  <a:pt x="0" y="24903"/>
                </a:moveTo>
                <a:lnTo>
                  <a:pt x="41562" y="7463"/>
                </a:lnTo>
                <a:lnTo>
                  <a:pt x="84497" y="0"/>
                </a:lnTo>
                <a:lnTo>
                  <a:pt x="127217" y="2078"/>
                </a:lnTo>
                <a:lnTo>
                  <a:pt x="168139" y="13267"/>
                </a:lnTo>
                <a:lnTo>
                  <a:pt x="205675" y="33133"/>
                </a:lnTo>
                <a:lnTo>
                  <a:pt x="238240" y="61244"/>
                </a:lnTo>
                <a:lnTo>
                  <a:pt x="264248" y="97166"/>
                </a:lnTo>
                <a:lnTo>
                  <a:pt x="282766" y="143829"/>
                </a:lnTo>
                <a:lnTo>
                  <a:pt x="288359" y="192219"/>
                </a:lnTo>
                <a:lnTo>
                  <a:pt x="281660" y="240000"/>
                </a:lnTo>
                <a:lnTo>
                  <a:pt x="263303" y="284836"/>
                </a:lnTo>
                <a:lnTo>
                  <a:pt x="233920" y="324393"/>
                </a:lnTo>
                <a:lnTo>
                  <a:pt x="194144" y="356335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4212" y="4421187"/>
            <a:ext cx="1708124" cy="1812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5162" y="4292625"/>
            <a:ext cx="642925" cy="908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Freely </a:t>
            </a:r>
            <a:r>
              <a:rPr dirty="0" spc="-10"/>
              <a:t>positionable </a:t>
            </a:r>
            <a:r>
              <a:rPr dirty="0" spc="-5"/>
              <a:t>switches –</a:t>
            </a:r>
            <a:r>
              <a:rPr dirty="0" spc="85"/>
              <a:t> </a:t>
            </a:r>
            <a:r>
              <a:rPr dirty="0" spc="-10"/>
              <a:t>glass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18498" y="5797421"/>
            <a:ext cx="51117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Bathroom – the switch can be next to the bath or</a:t>
            </a:r>
            <a:r>
              <a:rPr dirty="0" sz="1600" spc="14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shower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04574" y="4109201"/>
            <a:ext cx="420370" cy="582295"/>
          </a:xfrm>
          <a:custGeom>
            <a:avLst/>
            <a:gdLst/>
            <a:ahLst/>
            <a:cxnLst/>
            <a:rect l="l" t="t" r="r" b="b"/>
            <a:pathLst>
              <a:path w="420369" h="582295">
                <a:moveTo>
                  <a:pt x="0" y="19613"/>
                </a:moveTo>
                <a:lnTo>
                  <a:pt x="39792" y="6202"/>
                </a:lnTo>
                <a:lnTo>
                  <a:pt x="80862" y="0"/>
                </a:lnTo>
                <a:lnTo>
                  <a:pt x="122524" y="720"/>
                </a:lnTo>
                <a:lnTo>
                  <a:pt x="164097" y="8077"/>
                </a:lnTo>
                <a:lnTo>
                  <a:pt x="204897" y="21787"/>
                </a:lnTo>
                <a:lnTo>
                  <a:pt x="244239" y="41562"/>
                </a:lnTo>
                <a:lnTo>
                  <a:pt x="281442" y="67117"/>
                </a:lnTo>
                <a:lnTo>
                  <a:pt x="315822" y="98167"/>
                </a:lnTo>
                <a:lnTo>
                  <a:pt x="346696" y="134425"/>
                </a:lnTo>
                <a:lnTo>
                  <a:pt x="373380" y="175607"/>
                </a:lnTo>
                <a:lnTo>
                  <a:pt x="395068" y="221287"/>
                </a:lnTo>
                <a:lnTo>
                  <a:pt x="409960" y="267952"/>
                </a:lnTo>
                <a:lnTo>
                  <a:pt x="418193" y="314811"/>
                </a:lnTo>
                <a:lnTo>
                  <a:pt x="419910" y="361073"/>
                </a:lnTo>
                <a:lnTo>
                  <a:pt x="415250" y="405946"/>
                </a:lnTo>
                <a:lnTo>
                  <a:pt x="404353" y="448639"/>
                </a:lnTo>
                <a:lnTo>
                  <a:pt x="387360" y="488361"/>
                </a:lnTo>
                <a:lnTo>
                  <a:pt x="364411" y="524322"/>
                </a:lnTo>
                <a:lnTo>
                  <a:pt x="335646" y="555729"/>
                </a:lnTo>
                <a:lnTo>
                  <a:pt x="301205" y="581791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60293" y="4204302"/>
            <a:ext cx="336550" cy="462280"/>
          </a:xfrm>
          <a:custGeom>
            <a:avLst/>
            <a:gdLst/>
            <a:ahLst/>
            <a:cxnLst/>
            <a:rect l="l" t="t" r="r" b="b"/>
            <a:pathLst>
              <a:path w="336550" h="462279">
                <a:moveTo>
                  <a:pt x="0" y="19575"/>
                </a:moveTo>
                <a:lnTo>
                  <a:pt x="36892" y="4891"/>
                </a:lnTo>
                <a:lnTo>
                  <a:pt x="76169" y="0"/>
                </a:lnTo>
                <a:lnTo>
                  <a:pt x="116642" y="4386"/>
                </a:lnTo>
                <a:lnTo>
                  <a:pt x="157125" y="17536"/>
                </a:lnTo>
                <a:lnTo>
                  <a:pt x="196430" y="38938"/>
                </a:lnTo>
                <a:lnTo>
                  <a:pt x="233370" y="68077"/>
                </a:lnTo>
                <a:lnTo>
                  <a:pt x="266756" y="104440"/>
                </a:lnTo>
                <a:lnTo>
                  <a:pt x="295402" y="147514"/>
                </a:lnTo>
                <a:lnTo>
                  <a:pt x="316638" y="193184"/>
                </a:lnTo>
                <a:lnTo>
                  <a:pt x="330118" y="239442"/>
                </a:lnTo>
                <a:lnTo>
                  <a:pt x="335988" y="285090"/>
                </a:lnTo>
                <a:lnTo>
                  <a:pt x="334398" y="328931"/>
                </a:lnTo>
                <a:lnTo>
                  <a:pt x="325496" y="369768"/>
                </a:lnTo>
                <a:lnTo>
                  <a:pt x="309430" y="406404"/>
                </a:lnTo>
                <a:lnTo>
                  <a:pt x="286348" y="437642"/>
                </a:lnTo>
                <a:lnTo>
                  <a:pt x="256400" y="462284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89127" y="4311503"/>
            <a:ext cx="288925" cy="356870"/>
          </a:xfrm>
          <a:custGeom>
            <a:avLst/>
            <a:gdLst/>
            <a:ahLst/>
            <a:cxnLst/>
            <a:rect l="l" t="t" r="r" b="b"/>
            <a:pathLst>
              <a:path w="288925" h="356870">
                <a:moveTo>
                  <a:pt x="0" y="24903"/>
                </a:moveTo>
                <a:lnTo>
                  <a:pt x="41562" y="7463"/>
                </a:lnTo>
                <a:lnTo>
                  <a:pt x="84497" y="0"/>
                </a:lnTo>
                <a:lnTo>
                  <a:pt x="127217" y="2078"/>
                </a:lnTo>
                <a:lnTo>
                  <a:pt x="168139" y="13267"/>
                </a:lnTo>
                <a:lnTo>
                  <a:pt x="205675" y="33133"/>
                </a:lnTo>
                <a:lnTo>
                  <a:pt x="238240" y="61244"/>
                </a:lnTo>
                <a:lnTo>
                  <a:pt x="264248" y="97166"/>
                </a:lnTo>
                <a:lnTo>
                  <a:pt x="282766" y="143829"/>
                </a:lnTo>
                <a:lnTo>
                  <a:pt x="288359" y="192219"/>
                </a:lnTo>
                <a:lnTo>
                  <a:pt x="281660" y="240000"/>
                </a:lnTo>
                <a:lnTo>
                  <a:pt x="263303" y="284836"/>
                </a:lnTo>
                <a:lnTo>
                  <a:pt x="233920" y="324393"/>
                </a:lnTo>
                <a:lnTo>
                  <a:pt x="194144" y="356335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8825" y="4410100"/>
            <a:ext cx="1706549" cy="1816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6673" y="2852762"/>
            <a:ext cx="1217428" cy="1296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72775" y="3101140"/>
            <a:ext cx="420370" cy="582295"/>
          </a:xfrm>
          <a:custGeom>
            <a:avLst/>
            <a:gdLst/>
            <a:ahLst/>
            <a:cxnLst/>
            <a:rect l="l" t="t" r="r" b="b"/>
            <a:pathLst>
              <a:path w="420369" h="582295">
                <a:moveTo>
                  <a:pt x="0" y="19613"/>
                </a:moveTo>
                <a:lnTo>
                  <a:pt x="39792" y="6202"/>
                </a:lnTo>
                <a:lnTo>
                  <a:pt x="80862" y="0"/>
                </a:lnTo>
                <a:lnTo>
                  <a:pt x="122524" y="720"/>
                </a:lnTo>
                <a:lnTo>
                  <a:pt x="164097" y="8077"/>
                </a:lnTo>
                <a:lnTo>
                  <a:pt x="204897" y="21787"/>
                </a:lnTo>
                <a:lnTo>
                  <a:pt x="244239" y="41562"/>
                </a:lnTo>
                <a:lnTo>
                  <a:pt x="281442" y="67117"/>
                </a:lnTo>
                <a:lnTo>
                  <a:pt x="315822" y="98167"/>
                </a:lnTo>
                <a:lnTo>
                  <a:pt x="346696" y="134425"/>
                </a:lnTo>
                <a:lnTo>
                  <a:pt x="373380" y="175607"/>
                </a:lnTo>
                <a:lnTo>
                  <a:pt x="395068" y="221287"/>
                </a:lnTo>
                <a:lnTo>
                  <a:pt x="409960" y="267952"/>
                </a:lnTo>
                <a:lnTo>
                  <a:pt x="418193" y="314811"/>
                </a:lnTo>
                <a:lnTo>
                  <a:pt x="419910" y="361072"/>
                </a:lnTo>
                <a:lnTo>
                  <a:pt x="415250" y="405944"/>
                </a:lnTo>
                <a:lnTo>
                  <a:pt x="404353" y="448636"/>
                </a:lnTo>
                <a:lnTo>
                  <a:pt x="387360" y="488357"/>
                </a:lnTo>
                <a:lnTo>
                  <a:pt x="364411" y="524315"/>
                </a:lnTo>
                <a:lnTo>
                  <a:pt x="335646" y="555720"/>
                </a:lnTo>
                <a:lnTo>
                  <a:pt x="301205" y="581779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28493" y="3196241"/>
            <a:ext cx="336550" cy="462280"/>
          </a:xfrm>
          <a:custGeom>
            <a:avLst/>
            <a:gdLst/>
            <a:ahLst/>
            <a:cxnLst/>
            <a:rect l="l" t="t" r="r" b="b"/>
            <a:pathLst>
              <a:path w="336550" h="462279">
                <a:moveTo>
                  <a:pt x="0" y="19575"/>
                </a:moveTo>
                <a:lnTo>
                  <a:pt x="36892" y="4891"/>
                </a:lnTo>
                <a:lnTo>
                  <a:pt x="76169" y="0"/>
                </a:lnTo>
                <a:lnTo>
                  <a:pt x="116642" y="4386"/>
                </a:lnTo>
                <a:lnTo>
                  <a:pt x="157125" y="17536"/>
                </a:lnTo>
                <a:lnTo>
                  <a:pt x="196430" y="38938"/>
                </a:lnTo>
                <a:lnTo>
                  <a:pt x="233370" y="68077"/>
                </a:lnTo>
                <a:lnTo>
                  <a:pt x="266756" y="104440"/>
                </a:lnTo>
                <a:lnTo>
                  <a:pt x="295402" y="147514"/>
                </a:lnTo>
                <a:lnTo>
                  <a:pt x="316638" y="193184"/>
                </a:lnTo>
                <a:lnTo>
                  <a:pt x="330118" y="239442"/>
                </a:lnTo>
                <a:lnTo>
                  <a:pt x="335988" y="285090"/>
                </a:lnTo>
                <a:lnTo>
                  <a:pt x="334398" y="328931"/>
                </a:lnTo>
                <a:lnTo>
                  <a:pt x="325496" y="369768"/>
                </a:lnTo>
                <a:lnTo>
                  <a:pt x="309430" y="406404"/>
                </a:lnTo>
                <a:lnTo>
                  <a:pt x="286348" y="437642"/>
                </a:lnTo>
                <a:lnTo>
                  <a:pt x="256400" y="462284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57327" y="3303440"/>
            <a:ext cx="288925" cy="356870"/>
          </a:xfrm>
          <a:custGeom>
            <a:avLst/>
            <a:gdLst/>
            <a:ahLst/>
            <a:cxnLst/>
            <a:rect l="l" t="t" r="r" b="b"/>
            <a:pathLst>
              <a:path w="288925" h="356870">
                <a:moveTo>
                  <a:pt x="0" y="24903"/>
                </a:moveTo>
                <a:lnTo>
                  <a:pt x="41562" y="7463"/>
                </a:lnTo>
                <a:lnTo>
                  <a:pt x="84497" y="0"/>
                </a:lnTo>
                <a:lnTo>
                  <a:pt x="127217" y="2078"/>
                </a:lnTo>
                <a:lnTo>
                  <a:pt x="168139" y="13267"/>
                </a:lnTo>
                <a:lnTo>
                  <a:pt x="205675" y="33133"/>
                </a:lnTo>
                <a:lnTo>
                  <a:pt x="238240" y="61244"/>
                </a:lnTo>
                <a:lnTo>
                  <a:pt x="264248" y="97166"/>
                </a:lnTo>
                <a:lnTo>
                  <a:pt x="282766" y="143829"/>
                </a:lnTo>
                <a:lnTo>
                  <a:pt x="288359" y="192219"/>
                </a:lnTo>
                <a:lnTo>
                  <a:pt x="281660" y="240000"/>
                </a:lnTo>
                <a:lnTo>
                  <a:pt x="263303" y="284836"/>
                </a:lnTo>
                <a:lnTo>
                  <a:pt x="233920" y="324393"/>
                </a:lnTo>
                <a:lnTo>
                  <a:pt x="194144" y="356335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00063" y="1419225"/>
            <a:ext cx="1152524" cy="11525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94050" y="1620837"/>
            <a:ext cx="5727687" cy="38242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4724" y="3494697"/>
            <a:ext cx="2654609" cy="3187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52493" y="5618034"/>
            <a:ext cx="33629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Control blinds, dim 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</a:rPr>
              <a:t>lights,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open</a:t>
            </a:r>
            <a:r>
              <a:rPr dirty="0" sz="1600" spc="-3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doors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2649" y="2127250"/>
            <a:ext cx="4802137" cy="3013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49384" y="3416953"/>
            <a:ext cx="667385" cy="871219"/>
          </a:xfrm>
          <a:custGeom>
            <a:avLst/>
            <a:gdLst/>
            <a:ahLst/>
            <a:cxnLst/>
            <a:rect l="l" t="t" r="r" b="b"/>
            <a:pathLst>
              <a:path w="667385" h="871220">
                <a:moveTo>
                  <a:pt x="0" y="37417"/>
                </a:moveTo>
                <a:lnTo>
                  <a:pt x="40923" y="19806"/>
                </a:lnTo>
                <a:lnTo>
                  <a:pt x="83412" y="7794"/>
                </a:lnTo>
                <a:lnTo>
                  <a:pt x="127082" y="1239"/>
                </a:lnTo>
                <a:lnTo>
                  <a:pt x="171549" y="0"/>
                </a:lnTo>
                <a:lnTo>
                  <a:pt x="216430" y="3935"/>
                </a:lnTo>
                <a:lnTo>
                  <a:pt x="261341" y="12905"/>
                </a:lnTo>
                <a:lnTo>
                  <a:pt x="305898" y="26768"/>
                </a:lnTo>
                <a:lnTo>
                  <a:pt x="349717" y="45382"/>
                </a:lnTo>
                <a:lnTo>
                  <a:pt x="392414" y="68607"/>
                </a:lnTo>
                <a:lnTo>
                  <a:pt x="433606" y="96301"/>
                </a:lnTo>
                <a:lnTo>
                  <a:pt x="472908" y="128323"/>
                </a:lnTo>
                <a:lnTo>
                  <a:pt x="509937" y="164532"/>
                </a:lnTo>
                <a:lnTo>
                  <a:pt x="544309" y="204788"/>
                </a:lnTo>
                <a:lnTo>
                  <a:pt x="575640" y="248948"/>
                </a:lnTo>
                <a:lnTo>
                  <a:pt x="601970" y="293947"/>
                </a:lnTo>
                <a:lnTo>
                  <a:pt x="623830" y="339996"/>
                </a:lnTo>
                <a:lnTo>
                  <a:pt x="641252" y="386737"/>
                </a:lnTo>
                <a:lnTo>
                  <a:pt x="654270" y="433811"/>
                </a:lnTo>
                <a:lnTo>
                  <a:pt x="662920" y="480858"/>
                </a:lnTo>
                <a:lnTo>
                  <a:pt x="667234" y="527520"/>
                </a:lnTo>
                <a:lnTo>
                  <a:pt x="667247" y="573437"/>
                </a:lnTo>
                <a:lnTo>
                  <a:pt x="662992" y="618250"/>
                </a:lnTo>
                <a:lnTo>
                  <a:pt x="654505" y="661601"/>
                </a:lnTo>
                <a:lnTo>
                  <a:pt x="641818" y="703130"/>
                </a:lnTo>
                <a:lnTo>
                  <a:pt x="624966" y="742478"/>
                </a:lnTo>
                <a:lnTo>
                  <a:pt x="603982" y="779286"/>
                </a:lnTo>
                <a:lnTo>
                  <a:pt x="578902" y="813195"/>
                </a:lnTo>
                <a:lnTo>
                  <a:pt x="549758" y="843846"/>
                </a:lnTo>
                <a:lnTo>
                  <a:pt x="516585" y="870880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94705" y="3566774"/>
            <a:ext cx="536575" cy="690245"/>
          </a:xfrm>
          <a:custGeom>
            <a:avLst/>
            <a:gdLst/>
            <a:ahLst/>
            <a:cxnLst/>
            <a:rect l="l" t="t" r="r" b="b"/>
            <a:pathLst>
              <a:path w="536575" h="690245">
                <a:moveTo>
                  <a:pt x="0" y="34925"/>
                </a:moveTo>
                <a:lnTo>
                  <a:pt x="34898" y="16709"/>
                </a:lnTo>
                <a:lnTo>
                  <a:pt x="72170" y="5137"/>
                </a:lnTo>
                <a:lnTo>
                  <a:pt x="111272" y="0"/>
                </a:lnTo>
                <a:lnTo>
                  <a:pt x="151661" y="1090"/>
                </a:lnTo>
                <a:lnTo>
                  <a:pt x="192795" y="8202"/>
                </a:lnTo>
                <a:lnTo>
                  <a:pt x="234129" y="21128"/>
                </a:lnTo>
                <a:lnTo>
                  <a:pt x="275121" y="39659"/>
                </a:lnTo>
                <a:lnTo>
                  <a:pt x="315228" y="63590"/>
                </a:lnTo>
                <a:lnTo>
                  <a:pt x="353906" y="92712"/>
                </a:lnTo>
                <a:lnTo>
                  <a:pt x="390614" y="126819"/>
                </a:lnTo>
                <a:lnTo>
                  <a:pt x="424807" y="165703"/>
                </a:lnTo>
                <a:lnTo>
                  <a:pt x="455942" y="209156"/>
                </a:lnTo>
                <a:lnTo>
                  <a:pt x="484100" y="258344"/>
                </a:lnTo>
                <a:lnTo>
                  <a:pt x="506163" y="308546"/>
                </a:lnTo>
                <a:lnTo>
                  <a:pt x="522163" y="359060"/>
                </a:lnTo>
                <a:lnTo>
                  <a:pt x="532129" y="409181"/>
                </a:lnTo>
                <a:lnTo>
                  <a:pt x="536091" y="458207"/>
                </a:lnTo>
                <a:lnTo>
                  <a:pt x="534079" y="505435"/>
                </a:lnTo>
                <a:lnTo>
                  <a:pt x="526123" y="550161"/>
                </a:lnTo>
                <a:lnTo>
                  <a:pt x="512253" y="591681"/>
                </a:lnTo>
                <a:lnTo>
                  <a:pt x="492499" y="629293"/>
                </a:lnTo>
                <a:lnTo>
                  <a:pt x="466890" y="662293"/>
                </a:lnTo>
                <a:lnTo>
                  <a:pt x="435457" y="689978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02017" y="3732857"/>
            <a:ext cx="450850" cy="535305"/>
          </a:xfrm>
          <a:custGeom>
            <a:avLst/>
            <a:gdLst/>
            <a:ahLst/>
            <a:cxnLst/>
            <a:rect l="l" t="t" r="r" b="b"/>
            <a:pathLst>
              <a:path w="450850" h="535304">
                <a:moveTo>
                  <a:pt x="0" y="44522"/>
                </a:moveTo>
                <a:lnTo>
                  <a:pt x="41485" y="22388"/>
                </a:lnTo>
                <a:lnTo>
                  <a:pt x="84913" y="7716"/>
                </a:lnTo>
                <a:lnTo>
                  <a:pt x="129456" y="316"/>
                </a:lnTo>
                <a:lnTo>
                  <a:pt x="174284" y="0"/>
                </a:lnTo>
                <a:lnTo>
                  <a:pt x="218568" y="6579"/>
                </a:lnTo>
                <a:lnTo>
                  <a:pt x="261479" y="19865"/>
                </a:lnTo>
                <a:lnTo>
                  <a:pt x="302189" y="39669"/>
                </a:lnTo>
                <a:lnTo>
                  <a:pt x="339868" y="65803"/>
                </a:lnTo>
                <a:lnTo>
                  <a:pt x="373687" y="98077"/>
                </a:lnTo>
                <a:lnTo>
                  <a:pt x="402818" y="136305"/>
                </a:lnTo>
                <a:lnTo>
                  <a:pt x="425065" y="177457"/>
                </a:lnTo>
                <a:lnTo>
                  <a:pt x="440352" y="220387"/>
                </a:lnTo>
                <a:lnTo>
                  <a:pt x="448822" y="264320"/>
                </a:lnTo>
                <a:lnTo>
                  <a:pt x="450618" y="308480"/>
                </a:lnTo>
                <a:lnTo>
                  <a:pt x="445884" y="352090"/>
                </a:lnTo>
                <a:lnTo>
                  <a:pt x="434763" y="394377"/>
                </a:lnTo>
                <a:lnTo>
                  <a:pt x="417398" y="434563"/>
                </a:lnTo>
                <a:lnTo>
                  <a:pt x="393932" y="471874"/>
                </a:lnTo>
                <a:lnTo>
                  <a:pt x="364509" y="505534"/>
                </a:lnTo>
                <a:lnTo>
                  <a:pt x="329272" y="534767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76636" y="1780925"/>
            <a:ext cx="525145" cy="948690"/>
          </a:xfrm>
          <a:custGeom>
            <a:avLst/>
            <a:gdLst/>
            <a:ahLst/>
            <a:cxnLst/>
            <a:rect l="l" t="t" r="r" b="b"/>
            <a:pathLst>
              <a:path w="525145" h="948689">
                <a:moveTo>
                  <a:pt x="276961" y="0"/>
                </a:moveTo>
                <a:lnTo>
                  <a:pt x="317391" y="18773"/>
                </a:lnTo>
                <a:lnTo>
                  <a:pt x="354689" y="42444"/>
                </a:lnTo>
                <a:lnTo>
                  <a:pt x="388706" y="70632"/>
                </a:lnTo>
                <a:lnTo>
                  <a:pt x="419289" y="102957"/>
                </a:lnTo>
                <a:lnTo>
                  <a:pt x="446289" y="139039"/>
                </a:lnTo>
                <a:lnTo>
                  <a:pt x="469555" y="178497"/>
                </a:lnTo>
                <a:lnTo>
                  <a:pt x="488935" y="220953"/>
                </a:lnTo>
                <a:lnTo>
                  <a:pt x="504280" y="266024"/>
                </a:lnTo>
                <a:lnTo>
                  <a:pt x="515439" y="313331"/>
                </a:lnTo>
                <a:lnTo>
                  <a:pt x="522260" y="362495"/>
                </a:lnTo>
                <a:lnTo>
                  <a:pt x="524594" y="413133"/>
                </a:lnTo>
                <a:lnTo>
                  <a:pt x="522289" y="464868"/>
                </a:lnTo>
                <a:lnTo>
                  <a:pt x="515195" y="517318"/>
                </a:lnTo>
                <a:lnTo>
                  <a:pt x="503161" y="570103"/>
                </a:lnTo>
                <a:lnTo>
                  <a:pt x="487168" y="619721"/>
                </a:lnTo>
                <a:lnTo>
                  <a:pt x="467410" y="666705"/>
                </a:lnTo>
                <a:lnTo>
                  <a:pt x="444176" y="710843"/>
                </a:lnTo>
                <a:lnTo>
                  <a:pt x="417758" y="751919"/>
                </a:lnTo>
                <a:lnTo>
                  <a:pt x="388445" y="789720"/>
                </a:lnTo>
                <a:lnTo>
                  <a:pt x="356529" y="824032"/>
                </a:lnTo>
                <a:lnTo>
                  <a:pt x="322298" y="854640"/>
                </a:lnTo>
                <a:lnTo>
                  <a:pt x="286044" y="881332"/>
                </a:lnTo>
                <a:lnTo>
                  <a:pt x="248057" y="903892"/>
                </a:lnTo>
                <a:lnTo>
                  <a:pt x="208627" y="922108"/>
                </a:lnTo>
                <a:lnTo>
                  <a:pt x="168045" y="935765"/>
                </a:lnTo>
                <a:lnTo>
                  <a:pt x="126601" y="944648"/>
                </a:lnTo>
                <a:lnTo>
                  <a:pt x="84585" y="948546"/>
                </a:lnTo>
                <a:lnTo>
                  <a:pt x="42288" y="947242"/>
                </a:lnTo>
                <a:lnTo>
                  <a:pt x="0" y="940523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09210" y="1838401"/>
            <a:ext cx="391160" cy="766445"/>
          </a:xfrm>
          <a:custGeom>
            <a:avLst/>
            <a:gdLst/>
            <a:ahLst/>
            <a:cxnLst/>
            <a:rect l="l" t="t" r="r" b="b"/>
            <a:pathLst>
              <a:path w="391160" h="766444">
                <a:moveTo>
                  <a:pt x="198031" y="0"/>
                </a:moveTo>
                <a:lnTo>
                  <a:pt x="234892" y="13880"/>
                </a:lnTo>
                <a:lnTo>
                  <a:pt x="268384" y="33955"/>
                </a:lnTo>
                <a:lnTo>
                  <a:pt x="298297" y="59683"/>
                </a:lnTo>
                <a:lnTo>
                  <a:pt x="324424" y="90521"/>
                </a:lnTo>
                <a:lnTo>
                  <a:pt x="346558" y="125925"/>
                </a:lnTo>
                <a:lnTo>
                  <a:pt x="364491" y="165353"/>
                </a:lnTo>
                <a:lnTo>
                  <a:pt x="378015" y="208263"/>
                </a:lnTo>
                <a:lnTo>
                  <a:pt x="386923" y="254110"/>
                </a:lnTo>
                <a:lnTo>
                  <a:pt x="391007" y="302352"/>
                </a:lnTo>
                <a:lnTo>
                  <a:pt x="390058" y="352446"/>
                </a:lnTo>
                <a:lnTo>
                  <a:pt x="383871" y="403849"/>
                </a:lnTo>
                <a:lnTo>
                  <a:pt x="372236" y="456018"/>
                </a:lnTo>
                <a:lnTo>
                  <a:pt x="354338" y="509787"/>
                </a:lnTo>
                <a:lnTo>
                  <a:pt x="331618" y="559689"/>
                </a:lnTo>
                <a:lnTo>
                  <a:pt x="304620" y="605279"/>
                </a:lnTo>
                <a:lnTo>
                  <a:pt x="273889" y="646109"/>
                </a:lnTo>
                <a:lnTo>
                  <a:pt x="239969" y="681733"/>
                </a:lnTo>
                <a:lnTo>
                  <a:pt x="203407" y="711705"/>
                </a:lnTo>
                <a:lnTo>
                  <a:pt x="164745" y="735579"/>
                </a:lnTo>
                <a:lnTo>
                  <a:pt x="124528" y="752908"/>
                </a:lnTo>
                <a:lnTo>
                  <a:pt x="83302" y="763245"/>
                </a:lnTo>
                <a:lnTo>
                  <a:pt x="41611" y="766145"/>
                </a:lnTo>
                <a:lnTo>
                  <a:pt x="0" y="761161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68436" y="1886440"/>
            <a:ext cx="356870" cy="579120"/>
          </a:xfrm>
          <a:custGeom>
            <a:avLst/>
            <a:gdLst/>
            <a:ahLst/>
            <a:cxnLst/>
            <a:rect l="l" t="t" r="r" b="b"/>
            <a:pathLst>
              <a:path w="356869" h="579119">
                <a:moveTo>
                  <a:pt x="145948" y="0"/>
                </a:moveTo>
                <a:lnTo>
                  <a:pt x="190125" y="16179"/>
                </a:lnTo>
                <a:lnTo>
                  <a:pt x="230036" y="38780"/>
                </a:lnTo>
                <a:lnTo>
                  <a:pt x="265267" y="67057"/>
                </a:lnTo>
                <a:lnTo>
                  <a:pt x="295407" y="100268"/>
                </a:lnTo>
                <a:lnTo>
                  <a:pt x="320041" y="137668"/>
                </a:lnTo>
                <a:lnTo>
                  <a:pt x="338758" y="178513"/>
                </a:lnTo>
                <a:lnTo>
                  <a:pt x="351146" y="222061"/>
                </a:lnTo>
                <a:lnTo>
                  <a:pt x="356790" y="267567"/>
                </a:lnTo>
                <a:lnTo>
                  <a:pt x="355280" y="314288"/>
                </a:lnTo>
                <a:lnTo>
                  <a:pt x="346201" y="361480"/>
                </a:lnTo>
                <a:lnTo>
                  <a:pt x="330354" y="405486"/>
                </a:lnTo>
                <a:lnTo>
                  <a:pt x="308537" y="445489"/>
                </a:lnTo>
                <a:lnTo>
                  <a:pt x="281425" y="481077"/>
                </a:lnTo>
                <a:lnTo>
                  <a:pt x="249691" y="511842"/>
                </a:lnTo>
                <a:lnTo>
                  <a:pt x="214010" y="537371"/>
                </a:lnTo>
                <a:lnTo>
                  <a:pt x="175057" y="557257"/>
                </a:lnTo>
                <a:lnTo>
                  <a:pt x="133505" y="571089"/>
                </a:lnTo>
                <a:lnTo>
                  <a:pt x="90028" y="578457"/>
                </a:lnTo>
                <a:lnTo>
                  <a:pt x="45302" y="578950"/>
                </a:lnTo>
                <a:lnTo>
                  <a:pt x="0" y="572160"/>
                </a:lnTo>
              </a:path>
            </a:pathLst>
          </a:custGeom>
          <a:ln w="38099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0063" y="1419225"/>
            <a:ext cx="1152524" cy="1152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92325" y="2024405"/>
            <a:ext cx="1323871" cy="1656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Remote control </a:t>
            </a:r>
            <a:r>
              <a:rPr dirty="0" sz="2400"/>
              <a:t>–</a:t>
            </a:r>
            <a:r>
              <a:rPr dirty="0" sz="2400" spc="50"/>
              <a:t> </a:t>
            </a:r>
            <a:r>
              <a:rPr dirty="0" sz="2400" spc="-5"/>
              <a:t>scenes</a:t>
            </a:r>
            <a:endParaRPr sz="2400"/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8493316" y="6252019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666666"/>
                </a:solidFill>
                <a:latin typeface="Arial"/>
                <a:cs typeface="Arial"/>
              </a:rPr>
              <a:t>37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Remote control </a:t>
            </a:r>
            <a:r>
              <a:rPr dirty="0" sz="2400"/>
              <a:t>– </a:t>
            </a:r>
            <a:r>
              <a:rPr dirty="0" sz="2400" spc="-5"/>
              <a:t>garage</a:t>
            </a:r>
            <a:r>
              <a:rPr dirty="0" sz="2400" spc="55"/>
              <a:t> </a:t>
            </a:r>
            <a:r>
              <a:rPr dirty="0" sz="2400" spc="-5"/>
              <a:t>door</a:t>
            </a:r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835175" y="1872992"/>
            <a:ext cx="996084" cy="1034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41459" y="3343928"/>
            <a:ext cx="667385" cy="871219"/>
          </a:xfrm>
          <a:custGeom>
            <a:avLst/>
            <a:gdLst/>
            <a:ahLst/>
            <a:cxnLst/>
            <a:rect l="l" t="t" r="r" b="b"/>
            <a:pathLst>
              <a:path w="667385" h="871220">
                <a:moveTo>
                  <a:pt x="0" y="37417"/>
                </a:moveTo>
                <a:lnTo>
                  <a:pt x="40923" y="19806"/>
                </a:lnTo>
                <a:lnTo>
                  <a:pt x="83412" y="7794"/>
                </a:lnTo>
                <a:lnTo>
                  <a:pt x="127082" y="1239"/>
                </a:lnTo>
                <a:lnTo>
                  <a:pt x="171549" y="0"/>
                </a:lnTo>
                <a:lnTo>
                  <a:pt x="216430" y="3935"/>
                </a:lnTo>
                <a:lnTo>
                  <a:pt x="261341" y="12905"/>
                </a:lnTo>
                <a:lnTo>
                  <a:pt x="305898" y="26768"/>
                </a:lnTo>
                <a:lnTo>
                  <a:pt x="349717" y="45382"/>
                </a:lnTo>
                <a:lnTo>
                  <a:pt x="392414" y="68607"/>
                </a:lnTo>
                <a:lnTo>
                  <a:pt x="433606" y="96301"/>
                </a:lnTo>
                <a:lnTo>
                  <a:pt x="472908" y="128323"/>
                </a:lnTo>
                <a:lnTo>
                  <a:pt x="509937" y="164532"/>
                </a:lnTo>
                <a:lnTo>
                  <a:pt x="544309" y="204788"/>
                </a:lnTo>
                <a:lnTo>
                  <a:pt x="575640" y="248948"/>
                </a:lnTo>
                <a:lnTo>
                  <a:pt x="601970" y="293947"/>
                </a:lnTo>
                <a:lnTo>
                  <a:pt x="623830" y="339996"/>
                </a:lnTo>
                <a:lnTo>
                  <a:pt x="641252" y="386737"/>
                </a:lnTo>
                <a:lnTo>
                  <a:pt x="654270" y="433811"/>
                </a:lnTo>
                <a:lnTo>
                  <a:pt x="662920" y="480858"/>
                </a:lnTo>
                <a:lnTo>
                  <a:pt x="667234" y="527520"/>
                </a:lnTo>
                <a:lnTo>
                  <a:pt x="667247" y="573437"/>
                </a:lnTo>
                <a:lnTo>
                  <a:pt x="662992" y="618250"/>
                </a:lnTo>
                <a:lnTo>
                  <a:pt x="654505" y="661601"/>
                </a:lnTo>
                <a:lnTo>
                  <a:pt x="641818" y="703130"/>
                </a:lnTo>
                <a:lnTo>
                  <a:pt x="624966" y="742478"/>
                </a:lnTo>
                <a:lnTo>
                  <a:pt x="603982" y="779286"/>
                </a:lnTo>
                <a:lnTo>
                  <a:pt x="578902" y="813195"/>
                </a:lnTo>
                <a:lnTo>
                  <a:pt x="549758" y="843846"/>
                </a:lnTo>
                <a:lnTo>
                  <a:pt x="516585" y="870880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86780" y="3493749"/>
            <a:ext cx="536575" cy="690245"/>
          </a:xfrm>
          <a:custGeom>
            <a:avLst/>
            <a:gdLst/>
            <a:ahLst/>
            <a:cxnLst/>
            <a:rect l="l" t="t" r="r" b="b"/>
            <a:pathLst>
              <a:path w="536575" h="690245">
                <a:moveTo>
                  <a:pt x="0" y="34925"/>
                </a:moveTo>
                <a:lnTo>
                  <a:pt x="34898" y="16709"/>
                </a:lnTo>
                <a:lnTo>
                  <a:pt x="72170" y="5137"/>
                </a:lnTo>
                <a:lnTo>
                  <a:pt x="111272" y="0"/>
                </a:lnTo>
                <a:lnTo>
                  <a:pt x="151661" y="1090"/>
                </a:lnTo>
                <a:lnTo>
                  <a:pt x="192795" y="8202"/>
                </a:lnTo>
                <a:lnTo>
                  <a:pt x="234129" y="21128"/>
                </a:lnTo>
                <a:lnTo>
                  <a:pt x="275121" y="39659"/>
                </a:lnTo>
                <a:lnTo>
                  <a:pt x="315228" y="63590"/>
                </a:lnTo>
                <a:lnTo>
                  <a:pt x="353906" y="92712"/>
                </a:lnTo>
                <a:lnTo>
                  <a:pt x="390614" y="126819"/>
                </a:lnTo>
                <a:lnTo>
                  <a:pt x="424807" y="165703"/>
                </a:lnTo>
                <a:lnTo>
                  <a:pt x="455942" y="209156"/>
                </a:lnTo>
                <a:lnTo>
                  <a:pt x="484100" y="258344"/>
                </a:lnTo>
                <a:lnTo>
                  <a:pt x="506163" y="308546"/>
                </a:lnTo>
                <a:lnTo>
                  <a:pt x="522163" y="359060"/>
                </a:lnTo>
                <a:lnTo>
                  <a:pt x="532129" y="409181"/>
                </a:lnTo>
                <a:lnTo>
                  <a:pt x="536091" y="458207"/>
                </a:lnTo>
                <a:lnTo>
                  <a:pt x="534079" y="505435"/>
                </a:lnTo>
                <a:lnTo>
                  <a:pt x="526123" y="550161"/>
                </a:lnTo>
                <a:lnTo>
                  <a:pt x="512253" y="591681"/>
                </a:lnTo>
                <a:lnTo>
                  <a:pt x="492499" y="629293"/>
                </a:lnTo>
                <a:lnTo>
                  <a:pt x="466890" y="662293"/>
                </a:lnTo>
                <a:lnTo>
                  <a:pt x="435457" y="689978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94092" y="3659832"/>
            <a:ext cx="450850" cy="535305"/>
          </a:xfrm>
          <a:custGeom>
            <a:avLst/>
            <a:gdLst/>
            <a:ahLst/>
            <a:cxnLst/>
            <a:rect l="l" t="t" r="r" b="b"/>
            <a:pathLst>
              <a:path w="450850" h="535304">
                <a:moveTo>
                  <a:pt x="0" y="44522"/>
                </a:moveTo>
                <a:lnTo>
                  <a:pt x="41485" y="22388"/>
                </a:lnTo>
                <a:lnTo>
                  <a:pt x="84913" y="7716"/>
                </a:lnTo>
                <a:lnTo>
                  <a:pt x="129456" y="316"/>
                </a:lnTo>
                <a:lnTo>
                  <a:pt x="174284" y="0"/>
                </a:lnTo>
                <a:lnTo>
                  <a:pt x="218568" y="6579"/>
                </a:lnTo>
                <a:lnTo>
                  <a:pt x="261479" y="19865"/>
                </a:lnTo>
                <a:lnTo>
                  <a:pt x="302189" y="39669"/>
                </a:lnTo>
                <a:lnTo>
                  <a:pt x="339868" y="65803"/>
                </a:lnTo>
                <a:lnTo>
                  <a:pt x="373687" y="98077"/>
                </a:lnTo>
                <a:lnTo>
                  <a:pt x="402818" y="136305"/>
                </a:lnTo>
                <a:lnTo>
                  <a:pt x="425065" y="177457"/>
                </a:lnTo>
                <a:lnTo>
                  <a:pt x="440352" y="220387"/>
                </a:lnTo>
                <a:lnTo>
                  <a:pt x="448822" y="264320"/>
                </a:lnTo>
                <a:lnTo>
                  <a:pt x="450618" y="308480"/>
                </a:lnTo>
                <a:lnTo>
                  <a:pt x="445884" y="352090"/>
                </a:lnTo>
                <a:lnTo>
                  <a:pt x="434763" y="394377"/>
                </a:lnTo>
                <a:lnTo>
                  <a:pt x="417398" y="434563"/>
                </a:lnTo>
                <a:lnTo>
                  <a:pt x="393932" y="471874"/>
                </a:lnTo>
                <a:lnTo>
                  <a:pt x="364509" y="505534"/>
                </a:lnTo>
                <a:lnTo>
                  <a:pt x="329272" y="534767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40148" y="1852363"/>
            <a:ext cx="525145" cy="948690"/>
          </a:xfrm>
          <a:custGeom>
            <a:avLst/>
            <a:gdLst/>
            <a:ahLst/>
            <a:cxnLst/>
            <a:rect l="l" t="t" r="r" b="b"/>
            <a:pathLst>
              <a:path w="525145" h="948689">
                <a:moveTo>
                  <a:pt x="276961" y="0"/>
                </a:moveTo>
                <a:lnTo>
                  <a:pt x="317391" y="18773"/>
                </a:lnTo>
                <a:lnTo>
                  <a:pt x="354690" y="42444"/>
                </a:lnTo>
                <a:lnTo>
                  <a:pt x="388707" y="70632"/>
                </a:lnTo>
                <a:lnTo>
                  <a:pt x="419292" y="102957"/>
                </a:lnTo>
                <a:lnTo>
                  <a:pt x="446293" y="139039"/>
                </a:lnTo>
                <a:lnTo>
                  <a:pt x="469560" y="178497"/>
                </a:lnTo>
                <a:lnTo>
                  <a:pt x="488942" y="220953"/>
                </a:lnTo>
                <a:lnTo>
                  <a:pt x="504288" y="266024"/>
                </a:lnTo>
                <a:lnTo>
                  <a:pt x="515448" y="313331"/>
                </a:lnTo>
                <a:lnTo>
                  <a:pt x="522270" y="362495"/>
                </a:lnTo>
                <a:lnTo>
                  <a:pt x="524605" y="413133"/>
                </a:lnTo>
                <a:lnTo>
                  <a:pt x="522301" y="464868"/>
                </a:lnTo>
                <a:lnTo>
                  <a:pt x="515207" y="517318"/>
                </a:lnTo>
                <a:lnTo>
                  <a:pt x="503173" y="570103"/>
                </a:lnTo>
                <a:lnTo>
                  <a:pt x="487181" y="619720"/>
                </a:lnTo>
                <a:lnTo>
                  <a:pt x="467422" y="666705"/>
                </a:lnTo>
                <a:lnTo>
                  <a:pt x="444188" y="710842"/>
                </a:lnTo>
                <a:lnTo>
                  <a:pt x="417769" y="751917"/>
                </a:lnTo>
                <a:lnTo>
                  <a:pt x="388455" y="789717"/>
                </a:lnTo>
                <a:lnTo>
                  <a:pt x="356537" y="824028"/>
                </a:lnTo>
                <a:lnTo>
                  <a:pt x="322305" y="854636"/>
                </a:lnTo>
                <a:lnTo>
                  <a:pt x="286050" y="881327"/>
                </a:lnTo>
                <a:lnTo>
                  <a:pt x="248061" y="903887"/>
                </a:lnTo>
                <a:lnTo>
                  <a:pt x="208630" y="922102"/>
                </a:lnTo>
                <a:lnTo>
                  <a:pt x="168047" y="935759"/>
                </a:lnTo>
                <a:lnTo>
                  <a:pt x="126602" y="944644"/>
                </a:lnTo>
                <a:lnTo>
                  <a:pt x="84585" y="948542"/>
                </a:lnTo>
                <a:lnTo>
                  <a:pt x="42288" y="947240"/>
                </a:lnTo>
                <a:lnTo>
                  <a:pt x="0" y="940523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72721" y="1909838"/>
            <a:ext cx="391160" cy="766445"/>
          </a:xfrm>
          <a:custGeom>
            <a:avLst/>
            <a:gdLst/>
            <a:ahLst/>
            <a:cxnLst/>
            <a:rect l="l" t="t" r="r" b="b"/>
            <a:pathLst>
              <a:path w="391160" h="766444">
                <a:moveTo>
                  <a:pt x="198031" y="0"/>
                </a:moveTo>
                <a:lnTo>
                  <a:pt x="234892" y="13880"/>
                </a:lnTo>
                <a:lnTo>
                  <a:pt x="268383" y="33955"/>
                </a:lnTo>
                <a:lnTo>
                  <a:pt x="298295" y="59683"/>
                </a:lnTo>
                <a:lnTo>
                  <a:pt x="324421" y="90521"/>
                </a:lnTo>
                <a:lnTo>
                  <a:pt x="346553" y="125925"/>
                </a:lnTo>
                <a:lnTo>
                  <a:pt x="364485" y="165353"/>
                </a:lnTo>
                <a:lnTo>
                  <a:pt x="378007" y="208263"/>
                </a:lnTo>
                <a:lnTo>
                  <a:pt x="386913" y="254110"/>
                </a:lnTo>
                <a:lnTo>
                  <a:pt x="390996" y="302352"/>
                </a:lnTo>
                <a:lnTo>
                  <a:pt x="390047" y="352446"/>
                </a:lnTo>
                <a:lnTo>
                  <a:pt x="383859" y="403849"/>
                </a:lnTo>
                <a:lnTo>
                  <a:pt x="372224" y="456018"/>
                </a:lnTo>
                <a:lnTo>
                  <a:pt x="354326" y="509787"/>
                </a:lnTo>
                <a:lnTo>
                  <a:pt x="331606" y="559689"/>
                </a:lnTo>
                <a:lnTo>
                  <a:pt x="304609" y="605278"/>
                </a:lnTo>
                <a:lnTo>
                  <a:pt x="273880" y="646108"/>
                </a:lnTo>
                <a:lnTo>
                  <a:pt x="239962" y="681732"/>
                </a:lnTo>
                <a:lnTo>
                  <a:pt x="203401" y="711703"/>
                </a:lnTo>
                <a:lnTo>
                  <a:pt x="164741" y="735575"/>
                </a:lnTo>
                <a:lnTo>
                  <a:pt x="124526" y="752903"/>
                </a:lnTo>
                <a:lnTo>
                  <a:pt x="83301" y="763238"/>
                </a:lnTo>
                <a:lnTo>
                  <a:pt x="41611" y="766136"/>
                </a:lnTo>
                <a:lnTo>
                  <a:pt x="0" y="761149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31947" y="1957877"/>
            <a:ext cx="356870" cy="579120"/>
          </a:xfrm>
          <a:custGeom>
            <a:avLst/>
            <a:gdLst/>
            <a:ahLst/>
            <a:cxnLst/>
            <a:rect l="l" t="t" r="r" b="b"/>
            <a:pathLst>
              <a:path w="356870" h="579119">
                <a:moveTo>
                  <a:pt x="145948" y="0"/>
                </a:moveTo>
                <a:lnTo>
                  <a:pt x="190125" y="16179"/>
                </a:lnTo>
                <a:lnTo>
                  <a:pt x="230035" y="38780"/>
                </a:lnTo>
                <a:lnTo>
                  <a:pt x="265265" y="67057"/>
                </a:lnTo>
                <a:lnTo>
                  <a:pt x="295402" y="100267"/>
                </a:lnTo>
                <a:lnTo>
                  <a:pt x="320035" y="137666"/>
                </a:lnTo>
                <a:lnTo>
                  <a:pt x="338750" y="178510"/>
                </a:lnTo>
                <a:lnTo>
                  <a:pt x="351136" y="222057"/>
                </a:lnTo>
                <a:lnTo>
                  <a:pt x="356779" y="267561"/>
                </a:lnTo>
                <a:lnTo>
                  <a:pt x="355267" y="314279"/>
                </a:lnTo>
                <a:lnTo>
                  <a:pt x="346189" y="361467"/>
                </a:lnTo>
                <a:lnTo>
                  <a:pt x="330342" y="405477"/>
                </a:lnTo>
                <a:lnTo>
                  <a:pt x="308526" y="445483"/>
                </a:lnTo>
                <a:lnTo>
                  <a:pt x="281415" y="481073"/>
                </a:lnTo>
                <a:lnTo>
                  <a:pt x="249683" y="511839"/>
                </a:lnTo>
                <a:lnTo>
                  <a:pt x="214004" y="537370"/>
                </a:lnTo>
                <a:lnTo>
                  <a:pt x="175052" y="557256"/>
                </a:lnTo>
                <a:lnTo>
                  <a:pt x="133502" y="571089"/>
                </a:lnTo>
                <a:lnTo>
                  <a:pt x="90027" y="578456"/>
                </a:lnTo>
                <a:lnTo>
                  <a:pt x="45302" y="578950"/>
                </a:lnTo>
                <a:lnTo>
                  <a:pt x="0" y="572160"/>
                </a:lnTo>
              </a:path>
            </a:pathLst>
          </a:custGeom>
          <a:ln w="381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84662" y="1412913"/>
            <a:ext cx="3174961" cy="4537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77086" y="3433454"/>
            <a:ext cx="1522594" cy="1902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0063" y="1419225"/>
            <a:ext cx="1152525" cy="11525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70637" y="4375391"/>
            <a:ext cx="1828800" cy="1841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55791" y="1331480"/>
            <a:ext cx="1836268" cy="2012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More comfort with remote</a:t>
            </a:r>
            <a:r>
              <a:rPr dirty="0" sz="2400" spc="75"/>
              <a:t> </a:t>
            </a:r>
            <a:r>
              <a:rPr dirty="0" sz="2400" spc="-5"/>
              <a:t>control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744537" y="1602672"/>
            <a:ext cx="2693670" cy="3932554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1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Control</a:t>
            </a:r>
            <a:r>
              <a:rPr dirty="0" sz="1800" spc="-2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Lighting</a:t>
            </a:r>
            <a:endParaRPr sz="18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71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Central</a:t>
            </a:r>
            <a:r>
              <a:rPr dirty="0" sz="1600" spc="-1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on/off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Scenes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C6E167"/>
              </a:buClr>
              <a:buFont typeface="Wingdings"/>
              <a:buChar char=""/>
            </a:pPr>
            <a:endParaRPr sz="19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32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Control</a:t>
            </a:r>
            <a:r>
              <a:rPr dirty="0" sz="1800" spc="-2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Blinds</a:t>
            </a:r>
            <a:endParaRPr sz="18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71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Single/groups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Central</a:t>
            </a:r>
            <a:r>
              <a:rPr dirty="0" sz="1600" spc="-9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on/off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C6E167"/>
              </a:buClr>
              <a:buFont typeface="Wingdings"/>
              <a:buChar char=""/>
            </a:pPr>
            <a:endParaRPr sz="19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Control</a:t>
            </a:r>
            <a:r>
              <a:rPr dirty="0" sz="1800" spc="-7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Multimedia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30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Heating</a:t>
            </a:r>
            <a:r>
              <a:rPr dirty="0" sz="1800" spc="-2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Control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98974" y="2708275"/>
            <a:ext cx="1582737" cy="1582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Current</a:t>
            </a:r>
            <a:r>
              <a:rPr dirty="0" spc="-25"/>
              <a:t> </a:t>
            </a:r>
            <a:r>
              <a:rPr dirty="0" spc="-5"/>
              <a:t>state</a:t>
            </a:r>
          </a:p>
        </p:txBody>
      </p:sp>
      <p:sp>
        <p:nvSpPr>
          <p:cNvPr id="4" name="object 4"/>
          <p:cNvSpPr/>
          <p:nvPr/>
        </p:nvSpPr>
        <p:spPr>
          <a:xfrm>
            <a:off x="1624013" y="1560537"/>
            <a:ext cx="5611786" cy="4665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8416" y="1412874"/>
            <a:ext cx="3558146" cy="4321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97020" y="5120092"/>
            <a:ext cx="313055" cy="213360"/>
          </a:xfrm>
          <a:custGeom>
            <a:avLst/>
            <a:gdLst/>
            <a:ahLst/>
            <a:cxnLst/>
            <a:rect l="l" t="t" r="r" b="b"/>
            <a:pathLst>
              <a:path w="313054" h="213360">
                <a:moveTo>
                  <a:pt x="0" y="90448"/>
                </a:moveTo>
                <a:lnTo>
                  <a:pt x="27568" y="50241"/>
                </a:lnTo>
                <a:lnTo>
                  <a:pt x="64926" y="20986"/>
                </a:lnTo>
                <a:lnTo>
                  <a:pt x="109064" y="3850"/>
                </a:lnTo>
                <a:lnTo>
                  <a:pt x="156971" y="0"/>
                </a:lnTo>
                <a:lnTo>
                  <a:pt x="205638" y="10603"/>
                </a:lnTo>
                <a:lnTo>
                  <a:pt x="250270" y="35861"/>
                </a:lnTo>
                <a:lnTo>
                  <a:pt x="284020" y="71919"/>
                </a:lnTo>
                <a:lnTo>
                  <a:pt x="305345" y="115620"/>
                </a:lnTo>
                <a:lnTo>
                  <a:pt x="312705" y="163806"/>
                </a:lnTo>
                <a:lnTo>
                  <a:pt x="304558" y="213320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08700" y="5197804"/>
            <a:ext cx="252729" cy="160655"/>
          </a:xfrm>
          <a:custGeom>
            <a:avLst/>
            <a:gdLst/>
            <a:ahLst/>
            <a:cxnLst/>
            <a:rect l="l" t="t" r="r" b="b"/>
            <a:pathLst>
              <a:path w="252729" h="160654">
                <a:moveTo>
                  <a:pt x="0" y="70924"/>
                </a:moveTo>
                <a:lnTo>
                  <a:pt x="25619" y="32579"/>
                </a:lnTo>
                <a:lnTo>
                  <a:pt x="65030" y="8280"/>
                </a:lnTo>
                <a:lnTo>
                  <a:pt x="112956" y="0"/>
                </a:lnTo>
                <a:lnTo>
                  <a:pt x="164122" y="9710"/>
                </a:lnTo>
                <a:lnTo>
                  <a:pt x="207848" y="35516"/>
                </a:lnTo>
                <a:lnTo>
                  <a:pt x="238078" y="72239"/>
                </a:lnTo>
                <a:lnTo>
                  <a:pt x="252267" y="115306"/>
                </a:lnTo>
                <a:lnTo>
                  <a:pt x="247865" y="160142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05167" y="5257416"/>
            <a:ext cx="212667" cy="163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67596" y="2813451"/>
            <a:ext cx="260350" cy="301625"/>
          </a:xfrm>
          <a:custGeom>
            <a:avLst/>
            <a:gdLst/>
            <a:ahLst/>
            <a:cxnLst/>
            <a:rect l="l" t="t" r="r" b="b"/>
            <a:pathLst>
              <a:path w="260350" h="301625">
                <a:moveTo>
                  <a:pt x="43137" y="301190"/>
                </a:moveTo>
                <a:lnTo>
                  <a:pt x="15306" y="264943"/>
                </a:lnTo>
                <a:lnTo>
                  <a:pt x="906" y="221201"/>
                </a:lnTo>
                <a:lnTo>
                  <a:pt x="0" y="173236"/>
                </a:lnTo>
                <a:lnTo>
                  <a:pt x="12650" y="124319"/>
                </a:lnTo>
                <a:lnTo>
                  <a:pt x="38921" y="77721"/>
                </a:lnTo>
                <a:lnTo>
                  <a:pt x="77363" y="38293"/>
                </a:lnTo>
                <a:lnTo>
                  <a:pt x="122107" y="12094"/>
                </a:lnTo>
                <a:lnTo>
                  <a:pt x="169710" y="0"/>
                </a:lnTo>
                <a:lnTo>
                  <a:pt x="216733" y="2885"/>
                </a:lnTo>
                <a:lnTo>
                  <a:pt x="259736" y="21625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32570" y="2871507"/>
            <a:ext cx="202565" cy="243840"/>
          </a:xfrm>
          <a:custGeom>
            <a:avLst/>
            <a:gdLst/>
            <a:ahLst/>
            <a:cxnLst/>
            <a:rect l="l" t="t" r="r" b="b"/>
            <a:pathLst>
              <a:path w="202564" h="243839">
                <a:moveTo>
                  <a:pt x="35898" y="243796"/>
                </a:moveTo>
                <a:lnTo>
                  <a:pt x="9124" y="209906"/>
                </a:lnTo>
                <a:lnTo>
                  <a:pt x="0" y="165160"/>
                </a:lnTo>
                <a:lnTo>
                  <a:pt x="8560" y="115276"/>
                </a:lnTo>
                <a:lnTo>
                  <a:pt x="34844" y="65970"/>
                </a:lnTo>
                <a:lnTo>
                  <a:pt x="73488" y="27576"/>
                </a:lnTo>
                <a:lnTo>
                  <a:pt x="117657" y="5059"/>
                </a:lnTo>
                <a:lnTo>
                  <a:pt x="162259" y="0"/>
                </a:lnTo>
                <a:lnTo>
                  <a:pt x="202204" y="13976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89351" y="2925258"/>
            <a:ext cx="185161" cy="209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43363" y="5116391"/>
            <a:ext cx="293370" cy="247015"/>
          </a:xfrm>
          <a:custGeom>
            <a:avLst/>
            <a:gdLst/>
            <a:ahLst/>
            <a:cxnLst/>
            <a:rect l="l" t="t" r="r" b="b"/>
            <a:pathLst>
              <a:path w="293369" h="247014">
                <a:moveTo>
                  <a:pt x="0" y="61127"/>
                </a:moveTo>
                <a:lnTo>
                  <a:pt x="35567" y="27785"/>
                </a:lnTo>
                <a:lnTo>
                  <a:pt x="78341" y="7245"/>
                </a:lnTo>
                <a:lnTo>
                  <a:pt x="125132" y="0"/>
                </a:lnTo>
                <a:lnTo>
                  <a:pt x="172748" y="6544"/>
                </a:lnTo>
                <a:lnTo>
                  <a:pt x="217995" y="27371"/>
                </a:lnTo>
                <a:lnTo>
                  <a:pt x="256157" y="61631"/>
                </a:lnTo>
                <a:lnTo>
                  <a:pt x="281366" y="104100"/>
                </a:lnTo>
                <a:lnTo>
                  <a:pt x="292796" y="151361"/>
                </a:lnTo>
                <a:lnTo>
                  <a:pt x="289621" y="200000"/>
                </a:lnTo>
                <a:lnTo>
                  <a:pt x="271018" y="246598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42257" y="5189657"/>
            <a:ext cx="236854" cy="187960"/>
          </a:xfrm>
          <a:custGeom>
            <a:avLst/>
            <a:gdLst/>
            <a:ahLst/>
            <a:cxnLst/>
            <a:rect l="l" t="t" r="r" b="b"/>
            <a:pathLst>
              <a:path w="236855" h="187960">
                <a:moveTo>
                  <a:pt x="0" y="47201"/>
                </a:moveTo>
                <a:lnTo>
                  <a:pt x="33260" y="15257"/>
                </a:lnTo>
                <a:lnTo>
                  <a:pt x="76974" y="0"/>
                </a:lnTo>
                <a:lnTo>
                  <a:pt x="125565" y="2218"/>
                </a:lnTo>
                <a:lnTo>
                  <a:pt x="173456" y="22702"/>
                </a:lnTo>
                <a:lnTo>
                  <a:pt x="210603" y="57306"/>
                </a:lnTo>
                <a:lnTo>
                  <a:pt x="232227" y="99671"/>
                </a:lnTo>
                <a:lnTo>
                  <a:pt x="236823" y="144778"/>
                </a:lnTo>
                <a:lnTo>
                  <a:pt x="222885" y="187612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7215" y="1863641"/>
            <a:ext cx="316230" cy="206375"/>
          </a:xfrm>
          <a:custGeom>
            <a:avLst/>
            <a:gdLst/>
            <a:ahLst/>
            <a:cxnLst/>
            <a:rect l="l" t="t" r="r" b="b"/>
            <a:pathLst>
              <a:path w="316230" h="206375">
                <a:moveTo>
                  <a:pt x="315762" y="108673"/>
                </a:moveTo>
                <a:lnTo>
                  <a:pt x="290081" y="150111"/>
                </a:lnTo>
                <a:lnTo>
                  <a:pt x="254113" y="181062"/>
                </a:lnTo>
                <a:lnTo>
                  <a:pt x="210812" y="200219"/>
                </a:lnTo>
                <a:lnTo>
                  <a:pt x="163131" y="206277"/>
                </a:lnTo>
                <a:lnTo>
                  <a:pt x="114023" y="197929"/>
                </a:lnTo>
                <a:lnTo>
                  <a:pt x="68271" y="174758"/>
                </a:lnTo>
                <a:lnTo>
                  <a:pt x="32893" y="140297"/>
                </a:lnTo>
                <a:lnTo>
                  <a:pt x="9574" y="97628"/>
                </a:lnTo>
                <a:lnTo>
                  <a:pt x="0" y="49834"/>
                </a:lnTo>
                <a:lnTo>
                  <a:pt x="5857" y="0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4574" y="1837053"/>
            <a:ext cx="254635" cy="154305"/>
          </a:xfrm>
          <a:custGeom>
            <a:avLst/>
            <a:gdLst/>
            <a:ahLst/>
            <a:cxnLst/>
            <a:rect l="l" t="t" r="r" b="b"/>
            <a:pathLst>
              <a:path w="254634" h="154305">
                <a:moveTo>
                  <a:pt x="254050" y="77673"/>
                </a:moveTo>
                <a:lnTo>
                  <a:pt x="230232" y="117159"/>
                </a:lnTo>
                <a:lnTo>
                  <a:pt x="191985" y="143252"/>
                </a:lnTo>
                <a:lnTo>
                  <a:pt x="144490" y="153739"/>
                </a:lnTo>
                <a:lnTo>
                  <a:pt x="92925" y="146405"/>
                </a:lnTo>
                <a:lnTo>
                  <a:pt x="48058" y="122642"/>
                </a:lnTo>
                <a:lnTo>
                  <a:pt x="16163" y="87352"/>
                </a:lnTo>
                <a:lnTo>
                  <a:pt x="0" y="44987"/>
                </a:lnTo>
                <a:lnTo>
                  <a:pt x="2324" y="0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5158" y="1772069"/>
            <a:ext cx="213482" cy="1585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26317" y="1803022"/>
            <a:ext cx="316230" cy="206375"/>
          </a:xfrm>
          <a:custGeom>
            <a:avLst/>
            <a:gdLst/>
            <a:ahLst/>
            <a:cxnLst/>
            <a:rect l="l" t="t" r="r" b="b"/>
            <a:pathLst>
              <a:path w="316229" h="206375">
                <a:moveTo>
                  <a:pt x="315762" y="108673"/>
                </a:moveTo>
                <a:lnTo>
                  <a:pt x="290081" y="150111"/>
                </a:lnTo>
                <a:lnTo>
                  <a:pt x="254113" y="181062"/>
                </a:lnTo>
                <a:lnTo>
                  <a:pt x="210812" y="200219"/>
                </a:lnTo>
                <a:lnTo>
                  <a:pt x="163131" y="206277"/>
                </a:lnTo>
                <a:lnTo>
                  <a:pt x="114023" y="197929"/>
                </a:lnTo>
                <a:lnTo>
                  <a:pt x="68271" y="174758"/>
                </a:lnTo>
                <a:lnTo>
                  <a:pt x="32893" y="140297"/>
                </a:lnTo>
                <a:lnTo>
                  <a:pt x="9574" y="97628"/>
                </a:lnTo>
                <a:lnTo>
                  <a:pt x="0" y="49834"/>
                </a:lnTo>
                <a:lnTo>
                  <a:pt x="5857" y="0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73674" y="1776436"/>
            <a:ext cx="254635" cy="154305"/>
          </a:xfrm>
          <a:custGeom>
            <a:avLst/>
            <a:gdLst/>
            <a:ahLst/>
            <a:cxnLst/>
            <a:rect l="l" t="t" r="r" b="b"/>
            <a:pathLst>
              <a:path w="254635" h="154305">
                <a:moveTo>
                  <a:pt x="254050" y="77673"/>
                </a:moveTo>
                <a:lnTo>
                  <a:pt x="230232" y="117159"/>
                </a:lnTo>
                <a:lnTo>
                  <a:pt x="191985" y="143252"/>
                </a:lnTo>
                <a:lnTo>
                  <a:pt x="144490" y="153739"/>
                </a:lnTo>
                <a:lnTo>
                  <a:pt x="92925" y="146405"/>
                </a:lnTo>
                <a:lnTo>
                  <a:pt x="48058" y="122642"/>
                </a:lnTo>
                <a:lnTo>
                  <a:pt x="16163" y="87352"/>
                </a:lnTo>
                <a:lnTo>
                  <a:pt x="0" y="44987"/>
                </a:lnTo>
                <a:lnTo>
                  <a:pt x="2324" y="0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14260" y="1711453"/>
            <a:ext cx="213482" cy="1585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4862" y="3010749"/>
            <a:ext cx="292735" cy="247650"/>
          </a:xfrm>
          <a:custGeom>
            <a:avLst/>
            <a:gdLst/>
            <a:ahLst/>
            <a:cxnLst/>
            <a:rect l="l" t="t" r="r" b="b"/>
            <a:pathLst>
              <a:path w="292734" h="247650">
                <a:moveTo>
                  <a:pt x="270459" y="0"/>
                </a:moveTo>
                <a:lnTo>
                  <a:pt x="288794" y="45169"/>
                </a:lnTo>
                <a:lnTo>
                  <a:pt x="292594" y="92467"/>
                </a:lnTo>
                <a:lnTo>
                  <a:pt x="282545" y="138738"/>
                </a:lnTo>
                <a:lnTo>
                  <a:pt x="259334" y="180824"/>
                </a:lnTo>
                <a:lnTo>
                  <a:pt x="223647" y="215569"/>
                </a:lnTo>
                <a:lnTo>
                  <a:pt x="177965" y="238874"/>
                </a:lnTo>
                <a:lnTo>
                  <a:pt x="129274" y="247143"/>
                </a:lnTo>
                <a:lnTo>
                  <a:pt x="81059" y="240831"/>
                </a:lnTo>
                <a:lnTo>
                  <a:pt x="36805" y="220397"/>
                </a:lnTo>
                <a:lnTo>
                  <a:pt x="0" y="186296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6055" y="2941831"/>
            <a:ext cx="261659" cy="2539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8592" y="3706481"/>
            <a:ext cx="151130" cy="353060"/>
          </a:xfrm>
          <a:custGeom>
            <a:avLst/>
            <a:gdLst/>
            <a:ahLst/>
            <a:cxnLst/>
            <a:rect l="l" t="t" r="r" b="b"/>
            <a:pathLst>
              <a:path w="151130" h="353060">
                <a:moveTo>
                  <a:pt x="0" y="0"/>
                </a:moveTo>
                <a:lnTo>
                  <a:pt x="44857" y="8736"/>
                </a:lnTo>
                <a:lnTo>
                  <a:pt x="84610" y="31982"/>
                </a:lnTo>
                <a:lnTo>
                  <a:pt x="117045" y="67328"/>
                </a:lnTo>
                <a:lnTo>
                  <a:pt x="139952" y="112364"/>
                </a:lnTo>
                <a:lnTo>
                  <a:pt x="151117" y="164680"/>
                </a:lnTo>
                <a:lnTo>
                  <a:pt x="148417" y="219679"/>
                </a:lnTo>
                <a:lnTo>
                  <a:pt x="132234" y="268936"/>
                </a:lnTo>
                <a:lnTo>
                  <a:pt x="104567" y="309518"/>
                </a:lnTo>
                <a:lnTo>
                  <a:pt x="67417" y="338490"/>
                </a:lnTo>
                <a:lnTo>
                  <a:pt x="22783" y="352920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34881" y="3744202"/>
            <a:ext cx="118745" cy="282575"/>
          </a:xfrm>
          <a:custGeom>
            <a:avLst/>
            <a:gdLst/>
            <a:ahLst/>
            <a:cxnLst/>
            <a:rect l="l" t="t" r="r" b="b"/>
            <a:pathLst>
              <a:path w="118744" h="282575">
                <a:moveTo>
                  <a:pt x="0" y="0"/>
                </a:moveTo>
                <a:lnTo>
                  <a:pt x="42505" y="7671"/>
                </a:lnTo>
                <a:lnTo>
                  <a:pt x="78971" y="35163"/>
                </a:lnTo>
                <a:lnTo>
                  <a:pt x="105584" y="78213"/>
                </a:lnTo>
                <a:lnTo>
                  <a:pt x="118529" y="132562"/>
                </a:lnTo>
                <a:lnTo>
                  <a:pt x="114992" y="186921"/>
                </a:lnTo>
                <a:lnTo>
                  <a:pt x="96800" y="233041"/>
                </a:lnTo>
                <a:lnTo>
                  <a:pt x="66724" y="266365"/>
                </a:lnTo>
                <a:lnTo>
                  <a:pt x="27533" y="282333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64246" y="3775012"/>
            <a:ext cx="134670" cy="230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36110" y="3834726"/>
            <a:ext cx="436884" cy="523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13830" y="3700690"/>
            <a:ext cx="243840" cy="314325"/>
          </a:xfrm>
          <a:custGeom>
            <a:avLst/>
            <a:gdLst/>
            <a:ahLst/>
            <a:cxnLst/>
            <a:rect l="l" t="t" r="r" b="b"/>
            <a:pathLst>
              <a:path w="243839" h="314325">
                <a:moveTo>
                  <a:pt x="0" y="13400"/>
                </a:moveTo>
                <a:lnTo>
                  <a:pt x="43690" y="0"/>
                </a:lnTo>
                <a:lnTo>
                  <a:pt x="89706" y="1807"/>
                </a:lnTo>
                <a:lnTo>
                  <a:pt x="134960" y="17735"/>
                </a:lnTo>
                <a:lnTo>
                  <a:pt x="176365" y="46697"/>
                </a:lnTo>
                <a:lnTo>
                  <a:pt x="210832" y="87606"/>
                </a:lnTo>
                <a:lnTo>
                  <a:pt x="234326" y="137405"/>
                </a:lnTo>
                <a:lnTo>
                  <a:pt x="243221" y="188484"/>
                </a:lnTo>
                <a:lnTo>
                  <a:pt x="237901" y="237311"/>
                </a:lnTo>
                <a:lnTo>
                  <a:pt x="218751" y="280355"/>
                </a:lnTo>
                <a:lnTo>
                  <a:pt x="186156" y="314085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93009" y="3754704"/>
            <a:ext cx="195580" cy="249554"/>
          </a:xfrm>
          <a:custGeom>
            <a:avLst/>
            <a:gdLst/>
            <a:ahLst/>
            <a:cxnLst/>
            <a:rect l="l" t="t" r="r" b="b"/>
            <a:pathLst>
              <a:path w="195580" h="249554">
                <a:moveTo>
                  <a:pt x="0" y="13229"/>
                </a:moveTo>
                <a:lnTo>
                  <a:pt x="41115" y="0"/>
                </a:lnTo>
                <a:lnTo>
                  <a:pt x="86226" y="7101"/>
                </a:lnTo>
                <a:lnTo>
                  <a:pt x="129966" y="32567"/>
                </a:lnTo>
                <a:lnTo>
                  <a:pt x="166966" y="74430"/>
                </a:lnTo>
                <a:lnTo>
                  <a:pt x="189419" y="124061"/>
                </a:lnTo>
                <a:lnTo>
                  <a:pt x="195065" y="173316"/>
                </a:lnTo>
                <a:lnTo>
                  <a:pt x="184204" y="216869"/>
                </a:lnTo>
                <a:lnTo>
                  <a:pt x="157137" y="249398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48541" y="3807181"/>
            <a:ext cx="182032" cy="2113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Decentralized control </a:t>
            </a:r>
            <a:r>
              <a:rPr dirty="0" sz="2400"/>
              <a:t>–</a:t>
            </a:r>
            <a:r>
              <a:rPr dirty="0" sz="2400" spc="55"/>
              <a:t> </a:t>
            </a:r>
            <a:r>
              <a:rPr dirty="0" sz="2400" spc="-5"/>
              <a:t>Blinds</a:t>
            </a:r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758825" y="5247132"/>
            <a:ext cx="368098" cy="269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15050" y="5732463"/>
            <a:ext cx="615950" cy="9366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164386" y="5732463"/>
            <a:ext cx="776237" cy="9366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846637" y="1541226"/>
            <a:ext cx="3336290" cy="410527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Ideal for</a:t>
            </a:r>
            <a:r>
              <a:rPr dirty="0" sz="1800" spc="-1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retrofits</a:t>
            </a:r>
            <a:endParaRPr sz="18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7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No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 cables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5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Switches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freely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positionable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C6E167"/>
              </a:buClr>
              <a:buFont typeface="Wingdings"/>
              <a:buChar char=""/>
            </a:pPr>
            <a:endParaRPr sz="19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9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Functions</a:t>
            </a:r>
            <a:endParaRPr sz="18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80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Individual</a:t>
            </a:r>
            <a:r>
              <a:rPr dirty="0" sz="1600" spc="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control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5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Group control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5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Central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control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5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Automation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4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Dimming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5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Light scenes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Times New Roman"/>
              <a:cs typeface="Times New Roman"/>
            </a:endParaRPr>
          </a:p>
          <a:p>
            <a:pPr marL="155575">
              <a:lnSpc>
                <a:spcPct val="100000"/>
              </a:lnSpc>
            </a:pPr>
            <a:r>
              <a:rPr dirty="0" sz="1600" spc="-10" b="1">
                <a:solidFill>
                  <a:srgbClr val="002C60"/>
                </a:solidFill>
                <a:latin typeface="Arial"/>
                <a:cs typeface="Arial"/>
              </a:rPr>
              <a:t>Components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46537" y="3032125"/>
            <a:ext cx="307974" cy="2158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059112" y="5372100"/>
            <a:ext cx="307974" cy="215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9263" y="3787775"/>
            <a:ext cx="309561" cy="2174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9263" y="2851150"/>
            <a:ext cx="309561" cy="2174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98525" y="1560513"/>
            <a:ext cx="309562" cy="2158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35375" y="1560513"/>
            <a:ext cx="307975" cy="2158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03799" y="6019800"/>
            <a:ext cx="720687" cy="5048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212" y="1557337"/>
            <a:ext cx="3555999" cy="4321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71612" y="2490787"/>
            <a:ext cx="358775" cy="361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60500" y="2479675"/>
            <a:ext cx="381000" cy="384175"/>
          </a:xfrm>
          <a:custGeom>
            <a:avLst/>
            <a:gdLst/>
            <a:ahLst/>
            <a:cxnLst/>
            <a:rect l="l" t="t" r="r" b="b"/>
            <a:pathLst>
              <a:path w="381000" h="384175">
                <a:moveTo>
                  <a:pt x="0" y="0"/>
                </a:moveTo>
                <a:lnTo>
                  <a:pt x="381000" y="0"/>
                </a:lnTo>
                <a:lnTo>
                  <a:pt x="381000" y="384175"/>
                </a:lnTo>
                <a:lnTo>
                  <a:pt x="0" y="384175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8213" y="2581370"/>
            <a:ext cx="154489" cy="214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43262" y="2560637"/>
            <a:ext cx="360362" cy="3603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32150" y="254952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5">
                <a:moveTo>
                  <a:pt x="0" y="0"/>
                </a:moveTo>
                <a:lnTo>
                  <a:pt x="382587" y="0"/>
                </a:lnTo>
                <a:lnTo>
                  <a:pt x="382587" y="382587"/>
                </a:lnTo>
                <a:lnTo>
                  <a:pt x="0" y="382587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40294" y="2650823"/>
            <a:ext cx="155162" cy="213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7450" y="3519487"/>
            <a:ext cx="360362" cy="361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76337" y="3508375"/>
            <a:ext cx="382905" cy="384175"/>
          </a:xfrm>
          <a:custGeom>
            <a:avLst/>
            <a:gdLst/>
            <a:ahLst/>
            <a:cxnLst/>
            <a:rect l="l" t="t" r="r" b="b"/>
            <a:pathLst>
              <a:path w="382905" h="384175">
                <a:moveTo>
                  <a:pt x="0" y="0"/>
                </a:moveTo>
                <a:lnTo>
                  <a:pt x="382587" y="0"/>
                </a:lnTo>
                <a:lnTo>
                  <a:pt x="382587" y="384175"/>
                </a:lnTo>
                <a:lnTo>
                  <a:pt x="0" y="384175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4483" y="3610070"/>
            <a:ext cx="155162" cy="2146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7450" y="4652962"/>
            <a:ext cx="360362" cy="358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76337" y="4641850"/>
            <a:ext cx="382905" cy="381000"/>
          </a:xfrm>
          <a:custGeom>
            <a:avLst/>
            <a:gdLst/>
            <a:ahLst/>
            <a:cxnLst/>
            <a:rect l="l" t="t" r="r" b="b"/>
            <a:pathLst>
              <a:path w="382905" h="381000">
                <a:moveTo>
                  <a:pt x="0" y="0"/>
                </a:moveTo>
                <a:lnTo>
                  <a:pt x="382587" y="0"/>
                </a:lnTo>
                <a:lnTo>
                  <a:pt x="382587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84483" y="4742753"/>
            <a:ext cx="155162" cy="2128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41674" y="4579937"/>
            <a:ext cx="360362" cy="3619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30562" y="4568825"/>
            <a:ext cx="382905" cy="384175"/>
          </a:xfrm>
          <a:custGeom>
            <a:avLst/>
            <a:gdLst/>
            <a:ahLst/>
            <a:cxnLst/>
            <a:rect l="l" t="t" r="r" b="b"/>
            <a:pathLst>
              <a:path w="382904" h="384175">
                <a:moveTo>
                  <a:pt x="0" y="0"/>
                </a:moveTo>
                <a:lnTo>
                  <a:pt x="382587" y="0"/>
                </a:lnTo>
                <a:lnTo>
                  <a:pt x="382587" y="384175"/>
                </a:lnTo>
                <a:lnTo>
                  <a:pt x="0" y="384175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38708" y="4670520"/>
            <a:ext cx="155162" cy="21468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95512" y="4221162"/>
            <a:ext cx="360349" cy="3587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84400" y="4210050"/>
            <a:ext cx="382905" cy="381000"/>
          </a:xfrm>
          <a:custGeom>
            <a:avLst/>
            <a:gdLst/>
            <a:ahLst/>
            <a:cxnLst/>
            <a:rect l="l" t="t" r="r" b="b"/>
            <a:pathLst>
              <a:path w="382905" h="381000">
                <a:moveTo>
                  <a:pt x="0" y="0"/>
                </a:moveTo>
                <a:lnTo>
                  <a:pt x="382587" y="0"/>
                </a:lnTo>
                <a:lnTo>
                  <a:pt x="382587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92544" y="4310953"/>
            <a:ext cx="155162" cy="2128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19475" y="3597275"/>
            <a:ext cx="0" cy="971550"/>
          </a:xfrm>
          <a:custGeom>
            <a:avLst/>
            <a:gdLst/>
            <a:ahLst/>
            <a:cxnLst/>
            <a:rect l="l" t="t" r="r" b="b"/>
            <a:pathLst>
              <a:path w="0" h="971550">
                <a:moveTo>
                  <a:pt x="0" y="971550"/>
                </a:moveTo>
                <a:lnTo>
                  <a:pt x="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87675" y="3597275"/>
            <a:ext cx="430530" cy="0"/>
          </a:xfrm>
          <a:custGeom>
            <a:avLst/>
            <a:gdLst/>
            <a:ahLst/>
            <a:cxnLst/>
            <a:rect l="l" t="t" r="r" b="b"/>
            <a:pathLst>
              <a:path w="430529" h="0">
                <a:moveTo>
                  <a:pt x="0" y="0"/>
                </a:moveTo>
                <a:lnTo>
                  <a:pt x="43021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19475" y="2922588"/>
            <a:ext cx="0" cy="650875"/>
          </a:xfrm>
          <a:custGeom>
            <a:avLst/>
            <a:gdLst/>
            <a:ahLst/>
            <a:cxnLst/>
            <a:rect l="l" t="t" r="r" b="b"/>
            <a:pathLst>
              <a:path w="0" h="650875">
                <a:moveTo>
                  <a:pt x="0" y="0"/>
                </a:moveTo>
                <a:lnTo>
                  <a:pt x="0" y="650875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87675" y="3573462"/>
            <a:ext cx="430530" cy="0"/>
          </a:xfrm>
          <a:custGeom>
            <a:avLst/>
            <a:gdLst/>
            <a:ahLst/>
            <a:cxnLst/>
            <a:rect l="l" t="t" r="r" b="b"/>
            <a:pathLst>
              <a:path w="430529" h="0">
                <a:moveTo>
                  <a:pt x="0" y="0"/>
                </a:moveTo>
                <a:lnTo>
                  <a:pt x="43021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411412" y="3711575"/>
            <a:ext cx="0" cy="509905"/>
          </a:xfrm>
          <a:custGeom>
            <a:avLst/>
            <a:gdLst/>
            <a:ahLst/>
            <a:cxnLst/>
            <a:rect l="l" t="t" r="r" b="b"/>
            <a:pathLst>
              <a:path w="0" h="509904">
                <a:moveTo>
                  <a:pt x="0" y="509587"/>
                </a:moveTo>
                <a:lnTo>
                  <a:pt x="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406650" y="3702050"/>
            <a:ext cx="509905" cy="0"/>
          </a:xfrm>
          <a:custGeom>
            <a:avLst/>
            <a:gdLst/>
            <a:ahLst/>
            <a:cxnLst/>
            <a:rect l="l" t="t" r="r" b="b"/>
            <a:pathLst>
              <a:path w="509905" h="0">
                <a:moveTo>
                  <a:pt x="0" y="0"/>
                </a:moveTo>
                <a:lnTo>
                  <a:pt x="509587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47812" y="4797425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 h="0">
                <a:moveTo>
                  <a:pt x="0" y="0"/>
                </a:moveTo>
                <a:lnTo>
                  <a:pt x="43180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79612" y="3678237"/>
            <a:ext cx="0" cy="1114425"/>
          </a:xfrm>
          <a:custGeom>
            <a:avLst/>
            <a:gdLst/>
            <a:ahLst/>
            <a:cxnLst/>
            <a:rect l="l" t="t" r="r" b="b"/>
            <a:pathLst>
              <a:path w="0" h="1114425">
                <a:moveTo>
                  <a:pt x="0" y="1114425"/>
                </a:moveTo>
                <a:lnTo>
                  <a:pt x="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79612" y="3678237"/>
            <a:ext cx="936625" cy="0"/>
          </a:xfrm>
          <a:custGeom>
            <a:avLst/>
            <a:gdLst/>
            <a:ahLst/>
            <a:cxnLst/>
            <a:rect l="l" t="t" r="r" b="b"/>
            <a:pathLst>
              <a:path w="936625" h="0">
                <a:moveTo>
                  <a:pt x="0" y="0"/>
                </a:moveTo>
                <a:lnTo>
                  <a:pt x="9366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47812" y="3649662"/>
            <a:ext cx="1368425" cy="0"/>
          </a:xfrm>
          <a:custGeom>
            <a:avLst/>
            <a:gdLst/>
            <a:ahLst/>
            <a:cxnLst/>
            <a:rect l="l" t="t" r="r" b="b"/>
            <a:pathLst>
              <a:path w="1368425" h="0">
                <a:moveTo>
                  <a:pt x="0" y="0"/>
                </a:moveTo>
                <a:lnTo>
                  <a:pt x="13684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35150" y="2670175"/>
            <a:ext cx="576580" cy="0"/>
          </a:xfrm>
          <a:custGeom>
            <a:avLst/>
            <a:gdLst/>
            <a:ahLst/>
            <a:cxnLst/>
            <a:rect l="l" t="t" r="r" b="b"/>
            <a:pathLst>
              <a:path w="576580" h="0">
                <a:moveTo>
                  <a:pt x="0" y="0"/>
                </a:moveTo>
                <a:lnTo>
                  <a:pt x="5762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406650" y="2674938"/>
            <a:ext cx="0" cy="936625"/>
          </a:xfrm>
          <a:custGeom>
            <a:avLst/>
            <a:gdLst/>
            <a:ahLst/>
            <a:cxnLst/>
            <a:rect l="l" t="t" r="r" b="b"/>
            <a:pathLst>
              <a:path w="0" h="936625">
                <a:moveTo>
                  <a:pt x="0" y="0"/>
                </a:moveTo>
                <a:lnTo>
                  <a:pt x="0" y="936625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406650" y="3621087"/>
            <a:ext cx="509905" cy="0"/>
          </a:xfrm>
          <a:custGeom>
            <a:avLst/>
            <a:gdLst/>
            <a:ahLst/>
            <a:cxnLst/>
            <a:rect l="l" t="t" r="r" b="b"/>
            <a:pathLst>
              <a:path w="509905" h="0">
                <a:moveTo>
                  <a:pt x="0" y="0"/>
                </a:moveTo>
                <a:lnTo>
                  <a:pt x="509587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951956" y="3538537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71437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916237" y="3538537"/>
            <a:ext cx="71755" cy="215900"/>
          </a:xfrm>
          <a:custGeom>
            <a:avLst/>
            <a:gdLst/>
            <a:ahLst/>
            <a:cxnLst/>
            <a:rect l="l" t="t" r="r" b="b"/>
            <a:pathLst>
              <a:path w="71755" h="215900">
                <a:moveTo>
                  <a:pt x="0" y="0"/>
                </a:moveTo>
                <a:lnTo>
                  <a:pt x="71437" y="0"/>
                </a:lnTo>
                <a:lnTo>
                  <a:pt x="71437" y="215900"/>
                </a:lnTo>
                <a:lnTo>
                  <a:pt x="0" y="2159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859337" y="3789375"/>
            <a:ext cx="615949" cy="9366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703762" y="1778825"/>
            <a:ext cx="1423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2C60"/>
                </a:solidFill>
                <a:latin typeface="Arial"/>
                <a:cs typeface="Arial"/>
              </a:rPr>
              <a:t>Components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99162" y="2691002"/>
            <a:ext cx="17811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Switching</a:t>
            </a:r>
            <a:r>
              <a:rPr dirty="0" sz="1600" spc="-7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actuators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70510" y="3915059"/>
            <a:ext cx="8369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S</a:t>
            </a:r>
            <a:r>
              <a:rPr dirty="0" sz="1600" spc="-20">
                <a:solidFill>
                  <a:srgbClr val="032B5F"/>
                </a:solidFill>
                <a:latin typeface="Arial"/>
                <a:cs typeface="Arial"/>
              </a:rPr>
              <a:t>w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i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</a:rPr>
              <a:t>c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hes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Decentralized control </a:t>
            </a:r>
            <a:r>
              <a:rPr dirty="0" sz="2400"/>
              <a:t>–</a:t>
            </a:r>
            <a:r>
              <a:rPr dirty="0" sz="2400" spc="55"/>
              <a:t> </a:t>
            </a:r>
            <a:r>
              <a:rPr dirty="0" sz="2400" spc="-5"/>
              <a:t>Lighting</a:t>
            </a:r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5435637" y="2636837"/>
            <a:ext cx="271424" cy="8953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643450" y="2852737"/>
            <a:ext cx="615937" cy="4317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07037" y="4437063"/>
            <a:ext cx="452436" cy="315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4212" y="1557337"/>
            <a:ext cx="3555999" cy="4321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4062" y="563562"/>
            <a:ext cx="6266180" cy="619125"/>
          </a:xfrm>
          <a:custGeom>
            <a:avLst/>
            <a:gdLst/>
            <a:ahLst/>
            <a:cxnLst/>
            <a:rect l="l" t="t" r="r" b="b"/>
            <a:pathLst>
              <a:path w="6266180" h="619125">
                <a:moveTo>
                  <a:pt x="0" y="0"/>
                </a:moveTo>
                <a:lnTo>
                  <a:pt x="6265862" y="0"/>
                </a:lnTo>
                <a:lnTo>
                  <a:pt x="6265862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5580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Central control </a:t>
            </a:r>
            <a:r>
              <a:rPr dirty="0" sz="2400"/>
              <a:t>– </a:t>
            </a:r>
            <a:r>
              <a:rPr dirty="0" sz="2400" spc="-5"/>
              <a:t>easily</a:t>
            </a:r>
            <a:r>
              <a:rPr dirty="0" sz="2400" spc="55"/>
              <a:t> </a:t>
            </a:r>
            <a:r>
              <a:rPr dirty="0" sz="2400" spc="-5"/>
              <a:t>expandable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5133975" y="1698173"/>
            <a:ext cx="2273300" cy="219964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Functions</a:t>
            </a:r>
            <a:endParaRPr sz="18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550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Individual</a:t>
            </a:r>
            <a:r>
              <a:rPr dirty="0" sz="1600" spc="-7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control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4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Group</a:t>
            </a:r>
            <a:r>
              <a:rPr dirty="0" sz="1600" spc="-9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control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5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Central</a:t>
            </a:r>
            <a:r>
              <a:rPr dirty="0" sz="1600" spc="-10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control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5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Automation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5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Dimming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459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Light</a:t>
            </a:r>
            <a:r>
              <a:rPr dirty="0" sz="1600" spc="-1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scenes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1612" y="2490787"/>
            <a:ext cx="358775" cy="361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60500" y="2479675"/>
            <a:ext cx="381000" cy="384175"/>
          </a:xfrm>
          <a:custGeom>
            <a:avLst/>
            <a:gdLst/>
            <a:ahLst/>
            <a:cxnLst/>
            <a:rect l="l" t="t" r="r" b="b"/>
            <a:pathLst>
              <a:path w="381000" h="384175">
                <a:moveTo>
                  <a:pt x="0" y="0"/>
                </a:moveTo>
                <a:lnTo>
                  <a:pt x="381000" y="0"/>
                </a:lnTo>
                <a:lnTo>
                  <a:pt x="381000" y="384175"/>
                </a:lnTo>
                <a:lnTo>
                  <a:pt x="0" y="384175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68213" y="2581370"/>
            <a:ext cx="154489" cy="214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43262" y="2560637"/>
            <a:ext cx="360362" cy="360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32150" y="254952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5">
                <a:moveTo>
                  <a:pt x="0" y="0"/>
                </a:moveTo>
                <a:lnTo>
                  <a:pt x="382587" y="0"/>
                </a:lnTo>
                <a:lnTo>
                  <a:pt x="382587" y="382587"/>
                </a:lnTo>
                <a:lnTo>
                  <a:pt x="0" y="382587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340294" y="2650823"/>
            <a:ext cx="155162" cy="2137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87450" y="3519487"/>
            <a:ext cx="360362" cy="3619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76337" y="3508375"/>
            <a:ext cx="382905" cy="384175"/>
          </a:xfrm>
          <a:custGeom>
            <a:avLst/>
            <a:gdLst/>
            <a:ahLst/>
            <a:cxnLst/>
            <a:rect l="l" t="t" r="r" b="b"/>
            <a:pathLst>
              <a:path w="382905" h="384175">
                <a:moveTo>
                  <a:pt x="0" y="0"/>
                </a:moveTo>
                <a:lnTo>
                  <a:pt x="382587" y="0"/>
                </a:lnTo>
                <a:lnTo>
                  <a:pt x="382587" y="384175"/>
                </a:lnTo>
                <a:lnTo>
                  <a:pt x="0" y="384175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84483" y="3610070"/>
            <a:ext cx="155162" cy="2146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87450" y="4652962"/>
            <a:ext cx="360362" cy="358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76337" y="4641850"/>
            <a:ext cx="382905" cy="381000"/>
          </a:xfrm>
          <a:custGeom>
            <a:avLst/>
            <a:gdLst/>
            <a:ahLst/>
            <a:cxnLst/>
            <a:rect l="l" t="t" r="r" b="b"/>
            <a:pathLst>
              <a:path w="382905" h="381000">
                <a:moveTo>
                  <a:pt x="0" y="0"/>
                </a:moveTo>
                <a:lnTo>
                  <a:pt x="382587" y="0"/>
                </a:lnTo>
                <a:lnTo>
                  <a:pt x="382587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4483" y="4742753"/>
            <a:ext cx="155162" cy="2128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41674" y="4579937"/>
            <a:ext cx="360362" cy="3619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30562" y="4568825"/>
            <a:ext cx="382905" cy="384175"/>
          </a:xfrm>
          <a:custGeom>
            <a:avLst/>
            <a:gdLst/>
            <a:ahLst/>
            <a:cxnLst/>
            <a:rect l="l" t="t" r="r" b="b"/>
            <a:pathLst>
              <a:path w="382904" h="384175">
                <a:moveTo>
                  <a:pt x="0" y="0"/>
                </a:moveTo>
                <a:lnTo>
                  <a:pt x="382587" y="0"/>
                </a:lnTo>
                <a:lnTo>
                  <a:pt x="382587" y="384175"/>
                </a:lnTo>
                <a:lnTo>
                  <a:pt x="0" y="384175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38708" y="4670520"/>
            <a:ext cx="155162" cy="2146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195512" y="4221162"/>
            <a:ext cx="360349" cy="3587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84400" y="4210050"/>
            <a:ext cx="382905" cy="381000"/>
          </a:xfrm>
          <a:custGeom>
            <a:avLst/>
            <a:gdLst/>
            <a:ahLst/>
            <a:cxnLst/>
            <a:rect l="l" t="t" r="r" b="b"/>
            <a:pathLst>
              <a:path w="382905" h="381000">
                <a:moveTo>
                  <a:pt x="0" y="0"/>
                </a:moveTo>
                <a:lnTo>
                  <a:pt x="382587" y="0"/>
                </a:lnTo>
                <a:lnTo>
                  <a:pt x="382587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292544" y="4310953"/>
            <a:ext cx="155162" cy="2128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19475" y="3597275"/>
            <a:ext cx="0" cy="971550"/>
          </a:xfrm>
          <a:custGeom>
            <a:avLst/>
            <a:gdLst/>
            <a:ahLst/>
            <a:cxnLst/>
            <a:rect l="l" t="t" r="r" b="b"/>
            <a:pathLst>
              <a:path w="0" h="971550">
                <a:moveTo>
                  <a:pt x="0" y="971550"/>
                </a:moveTo>
                <a:lnTo>
                  <a:pt x="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87675" y="3597275"/>
            <a:ext cx="430530" cy="0"/>
          </a:xfrm>
          <a:custGeom>
            <a:avLst/>
            <a:gdLst/>
            <a:ahLst/>
            <a:cxnLst/>
            <a:rect l="l" t="t" r="r" b="b"/>
            <a:pathLst>
              <a:path w="430529" h="0">
                <a:moveTo>
                  <a:pt x="0" y="0"/>
                </a:moveTo>
                <a:lnTo>
                  <a:pt x="43021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19475" y="2922588"/>
            <a:ext cx="0" cy="650875"/>
          </a:xfrm>
          <a:custGeom>
            <a:avLst/>
            <a:gdLst/>
            <a:ahLst/>
            <a:cxnLst/>
            <a:rect l="l" t="t" r="r" b="b"/>
            <a:pathLst>
              <a:path w="0" h="650875">
                <a:moveTo>
                  <a:pt x="0" y="0"/>
                </a:moveTo>
                <a:lnTo>
                  <a:pt x="0" y="650875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87675" y="3573462"/>
            <a:ext cx="430530" cy="0"/>
          </a:xfrm>
          <a:custGeom>
            <a:avLst/>
            <a:gdLst/>
            <a:ahLst/>
            <a:cxnLst/>
            <a:rect l="l" t="t" r="r" b="b"/>
            <a:pathLst>
              <a:path w="430529" h="0">
                <a:moveTo>
                  <a:pt x="0" y="0"/>
                </a:moveTo>
                <a:lnTo>
                  <a:pt x="43021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11412" y="3711575"/>
            <a:ext cx="0" cy="509905"/>
          </a:xfrm>
          <a:custGeom>
            <a:avLst/>
            <a:gdLst/>
            <a:ahLst/>
            <a:cxnLst/>
            <a:rect l="l" t="t" r="r" b="b"/>
            <a:pathLst>
              <a:path w="0" h="509904">
                <a:moveTo>
                  <a:pt x="0" y="509587"/>
                </a:moveTo>
                <a:lnTo>
                  <a:pt x="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406650" y="3702050"/>
            <a:ext cx="509905" cy="0"/>
          </a:xfrm>
          <a:custGeom>
            <a:avLst/>
            <a:gdLst/>
            <a:ahLst/>
            <a:cxnLst/>
            <a:rect l="l" t="t" r="r" b="b"/>
            <a:pathLst>
              <a:path w="509905" h="0">
                <a:moveTo>
                  <a:pt x="0" y="0"/>
                </a:moveTo>
                <a:lnTo>
                  <a:pt x="509587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47812" y="4797425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 h="0">
                <a:moveTo>
                  <a:pt x="0" y="0"/>
                </a:moveTo>
                <a:lnTo>
                  <a:pt x="43180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79612" y="3678237"/>
            <a:ext cx="0" cy="1114425"/>
          </a:xfrm>
          <a:custGeom>
            <a:avLst/>
            <a:gdLst/>
            <a:ahLst/>
            <a:cxnLst/>
            <a:rect l="l" t="t" r="r" b="b"/>
            <a:pathLst>
              <a:path w="0" h="1114425">
                <a:moveTo>
                  <a:pt x="0" y="1114425"/>
                </a:moveTo>
                <a:lnTo>
                  <a:pt x="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79612" y="3678237"/>
            <a:ext cx="936625" cy="0"/>
          </a:xfrm>
          <a:custGeom>
            <a:avLst/>
            <a:gdLst/>
            <a:ahLst/>
            <a:cxnLst/>
            <a:rect l="l" t="t" r="r" b="b"/>
            <a:pathLst>
              <a:path w="936625" h="0">
                <a:moveTo>
                  <a:pt x="0" y="0"/>
                </a:moveTo>
                <a:lnTo>
                  <a:pt x="9366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47812" y="3649662"/>
            <a:ext cx="1368425" cy="0"/>
          </a:xfrm>
          <a:custGeom>
            <a:avLst/>
            <a:gdLst/>
            <a:ahLst/>
            <a:cxnLst/>
            <a:rect l="l" t="t" r="r" b="b"/>
            <a:pathLst>
              <a:path w="1368425" h="0">
                <a:moveTo>
                  <a:pt x="0" y="0"/>
                </a:moveTo>
                <a:lnTo>
                  <a:pt x="13684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35150" y="2670175"/>
            <a:ext cx="576580" cy="0"/>
          </a:xfrm>
          <a:custGeom>
            <a:avLst/>
            <a:gdLst/>
            <a:ahLst/>
            <a:cxnLst/>
            <a:rect l="l" t="t" r="r" b="b"/>
            <a:pathLst>
              <a:path w="576580" h="0">
                <a:moveTo>
                  <a:pt x="0" y="0"/>
                </a:moveTo>
                <a:lnTo>
                  <a:pt x="5762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406650" y="2674938"/>
            <a:ext cx="0" cy="936625"/>
          </a:xfrm>
          <a:custGeom>
            <a:avLst/>
            <a:gdLst/>
            <a:ahLst/>
            <a:cxnLst/>
            <a:rect l="l" t="t" r="r" b="b"/>
            <a:pathLst>
              <a:path w="0" h="936625">
                <a:moveTo>
                  <a:pt x="0" y="0"/>
                </a:moveTo>
                <a:lnTo>
                  <a:pt x="0" y="936625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406650" y="3621087"/>
            <a:ext cx="509905" cy="0"/>
          </a:xfrm>
          <a:custGeom>
            <a:avLst/>
            <a:gdLst/>
            <a:ahLst/>
            <a:cxnLst/>
            <a:rect l="l" t="t" r="r" b="b"/>
            <a:pathLst>
              <a:path w="509905" h="0">
                <a:moveTo>
                  <a:pt x="0" y="0"/>
                </a:moveTo>
                <a:lnTo>
                  <a:pt x="509587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951956" y="3538537"/>
            <a:ext cx="0" cy="215900"/>
          </a:xfrm>
          <a:custGeom>
            <a:avLst/>
            <a:gdLst/>
            <a:ahLst/>
            <a:cxnLst/>
            <a:rect l="l" t="t" r="r" b="b"/>
            <a:pathLst>
              <a:path w="0"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71437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16237" y="3538537"/>
            <a:ext cx="71755" cy="215900"/>
          </a:xfrm>
          <a:custGeom>
            <a:avLst/>
            <a:gdLst/>
            <a:ahLst/>
            <a:cxnLst/>
            <a:rect l="l" t="t" r="r" b="b"/>
            <a:pathLst>
              <a:path w="71755" h="215900">
                <a:moveTo>
                  <a:pt x="0" y="0"/>
                </a:moveTo>
                <a:lnTo>
                  <a:pt x="71437" y="0"/>
                </a:lnTo>
                <a:lnTo>
                  <a:pt x="71437" y="215900"/>
                </a:lnTo>
                <a:lnTo>
                  <a:pt x="0" y="2159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476681" y="4494085"/>
            <a:ext cx="17760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Garden</a:t>
            </a:r>
            <a:r>
              <a:rPr dirty="0" sz="1600" spc="-2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illumination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89013" y="5978399"/>
            <a:ext cx="12655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Garden</a:t>
            </a:r>
            <a:r>
              <a:rPr dirty="0" sz="1600" spc="-6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pump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940425" y="5732460"/>
            <a:ext cx="1081049" cy="6476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11637" y="4581525"/>
            <a:ext cx="1079500" cy="0"/>
          </a:xfrm>
          <a:custGeom>
            <a:avLst/>
            <a:gdLst/>
            <a:ahLst/>
            <a:cxnLst/>
            <a:rect l="l" t="t" r="r" b="b"/>
            <a:pathLst>
              <a:path w="1079500" h="0">
                <a:moveTo>
                  <a:pt x="1079500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10274" y="4437062"/>
            <a:ext cx="360362" cy="3587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99162" y="4425950"/>
            <a:ext cx="382905" cy="381000"/>
          </a:xfrm>
          <a:custGeom>
            <a:avLst/>
            <a:gdLst/>
            <a:ahLst/>
            <a:cxnLst/>
            <a:rect l="l" t="t" r="r" b="b"/>
            <a:pathLst>
              <a:path w="382904" h="381000">
                <a:moveTo>
                  <a:pt x="0" y="0"/>
                </a:moveTo>
                <a:lnTo>
                  <a:pt x="382587" y="0"/>
                </a:lnTo>
                <a:lnTo>
                  <a:pt x="382587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107308" y="4526853"/>
            <a:ext cx="155162" cy="2128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292725" y="4487862"/>
            <a:ext cx="142875" cy="215900"/>
          </a:xfrm>
          <a:custGeom>
            <a:avLst/>
            <a:gdLst/>
            <a:ahLst/>
            <a:cxnLst/>
            <a:rect l="l" t="t" r="r" b="b"/>
            <a:pathLst>
              <a:path w="142875" h="215900">
                <a:moveTo>
                  <a:pt x="0" y="0"/>
                </a:moveTo>
                <a:lnTo>
                  <a:pt x="142875" y="0"/>
                </a:lnTo>
                <a:lnTo>
                  <a:pt x="142875" y="215900"/>
                </a:lnTo>
                <a:lnTo>
                  <a:pt x="0" y="2159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435600" y="459422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364162" y="4716462"/>
            <a:ext cx="0" cy="1403350"/>
          </a:xfrm>
          <a:custGeom>
            <a:avLst/>
            <a:gdLst/>
            <a:ahLst/>
            <a:cxnLst/>
            <a:rect l="l" t="t" r="r" b="b"/>
            <a:pathLst>
              <a:path w="0" h="1403350">
                <a:moveTo>
                  <a:pt x="0" y="0"/>
                </a:moveTo>
                <a:lnTo>
                  <a:pt x="0" y="140335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72100" y="6118225"/>
            <a:ext cx="215900" cy="0"/>
          </a:xfrm>
          <a:custGeom>
            <a:avLst/>
            <a:gdLst/>
            <a:ahLst/>
            <a:cxnLst/>
            <a:rect l="l" t="t" r="r" b="b"/>
            <a:pathLst>
              <a:path w="215900" h="0">
                <a:moveTo>
                  <a:pt x="0" y="0"/>
                </a:moveTo>
                <a:lnTo>
                  <a:pt x="21590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918200" y="614362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843213" y="4221175"/>
            <a:ext cx="1674761" cy="22320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580062" y="6034087"/>
            <a:ext cx="390524" cy="2746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Individual heating</a:t>
            </a:r>
            <a:r>
              <a:rPr dirty="0" spc="5"/>
              <a:t> </a:t>
            </a:r>
            <a:r>
              <a:rPr dirty="0" spc="-10"/>
              <a:t>control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47330" y="1603700"/>
            <a:ext cx="3107055" cy="127063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90"/>
              </a:spcBef>
              <a:buClr>
                <a:srgbClr val="97C00E"/>
              </a:buClr>
              <a:buFont typeface="Wingdings"/>
              <a:buChar char=""/>
              <a:tabLst>
                <a:tab pos="241935" algn="l"/>
              </a:tabLst>
            </a:pP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Functions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70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Timer</a:t>
            </a:r>
            <a:endParaRPr sz="1400">
              <a:latin typeface="Verdana"/>
              <a:cs typeface="Verdana"/>
            </a:endParaRPr>
          </a:p>
          <a:p>
            <a:pPr lvl="1" marL="481330" indent="-231775">
              <a:lnSpc>
                <a:spcPct val="100000"/>
              </a:lnSpc>
              <a:spcBef>
                <a:spcPts val="670"/>
              </a:spcBef>
              <a:buClr>
                <a:srgbClr val="C6E167"/>
              </a:buClr>
              <a:buFont typeface="Wingdings"/>
              <a:buChar char=""/>
              <a:tabLst>
                <a:tab pos="481965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Heating times</a:t>
            </a:r>
            <a:r>
              <a:rPr dirty="0" sz="1400" spc="-1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programmable</a:t>
            </a:r>
            <a:endParaRPr sz="1400">
              <a:latin typeface="Verdana"/>
              <a:cs typeface="Verdana"/>
            </a:endParaRPr>
          </a:p>
          <a:p>
            <a:pPr lvl="1" marL="481330" indent="-231775">
              <a:lnSpc>
                <a:spcPct val="100000"/>
              </a:lnSpc>
              <a:spcBef>
                <a:spcPts val="675"/>
              </a:spcBef>
              <a:buClr>
                <a:srgbClr val="C6E167"/>
              </a:buClr>
              <a:buFont typeface="Wingdings"/>
              <a:buChar char=""/>
              <a:tabLst>
                <a:tab pos="481965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Remote access</a:t>
            </a:r>
            <a:r>
              <a:rPr dirty="0" sz="1400" spc="-7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possible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1888" y="4076961"/>
            <a:ext cx="647699" cy="648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54624" y="4003899"/>
            <a:ext cx="523862" cy="68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56362" y="4828237"/>
            <a:ext cx="720713" cy="520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70475" y="3577463"/>
            <a:ext cx="3545204" cy="2209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2C60"/>
                </a:solidFill>
                <a:latin typeface="Arial"/>
                <a:cs typeface="Arial"/>
              </a:rPr>
              <a:t>Components</a:t>
            </a:r>
            <a:endParaRPr sz="1800">
              <a:latin typeface="Arial"/>
              <a:cs typeface="Arial"/>
            </a:endParaRPr>
          </a:p>
          <a:p>
            <a:pPr marL="1955164">
              <a:lnSpc>
                <a:spcPct val="100000"/>
              </a:lnSpc>
              <a:spcBef>
                <a:spcPts val="1625"/>
              </a:spcBef>
            </a:pPr>
            <a:r>
              <a:rPr dirty="0" sz="1800" spc="-5">
                <a:solidFill>
                  <a:srgbClr val="032B5F"/>
                </a:solidFill>
                <a:latin typeface="Arial"/>
                <a:cs typeface="Arial"/>
              </a:rPr>
              <a:t>Thermostats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2076450" marR="5080">
              <a:lnSpc>
                <a:spcPct val="100000"/>
              </a:lnSpc>
            </a:pPr>
            <a:r>
              <a:rPr dirty="0" sz="1800" spc="-10">
                <a:solidFill>
                  <a:srgbClr val="032B5F"/>
                </a:solidFill>
                <a:latin typeface="Arial"/>
                <a:cs typeface="Arial"/>
              </a:rPr>
              <a:t>Switching  </a:t>
            </a:r>
            <a:r>
              <a:rPr dirty="0" sz="1800" spc="-5">
                <a:solidFill>
                  <a:srgbClr val="032B5F"/>
                </a:solidFill>
                <a:latin typeface="Arial"/>
                <a:cs typeface="Arial"/>
              </a:rPr>
              <a:t>actuators </a:t>
            </a:r>
            <a:r>
              <a:rPr dirty="0" sz="1800" spc="-10">
                <a:solidFill>
                  <a:srgbClr val="032B5F"/>
                </a:solidFill>
                <a:latin typeface="Arial"/>
                <a:cs typeface="Arial"/>
              </a:rPr>
              <a:t>for  heating</a:t>
            </a:r>
            <a:r>
              <a:rPr dirty="0" sz="1800" spc="-5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32B5F"/>
                </a:solidFill>
                <a:latin typeface="Arial"/>
                <a:cs typeface="Arial"/>
              </a:rPr>
              <a:t>valves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59388" y="4828238"/>
            <a:ext cx="1008038" cy="7528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8163" y="1917214"/>
            <a:ext cx="4081436" cy="4307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Residential house in</a:t>
            </a:r>
            <a:r>
              <a:rPr dirty="0" spc="15"/>
              <a:t> </a:t>
            </a:r>
            <a:r>
              <a:rPr dirty="0" spc="-5"/>
              <a:t>Schorndorf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97325" y="1623250"/>
            <a:ext cx="4001135" cy="4449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Modern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residential</a:t>
            </a:r>
            <a:r>
              <a:rPr dirty="0" sz="1800" spc="-2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house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5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195580" algn="l"/>
              </a:tabLst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Problem</a:t>
            </a:r>
            <a:endParaRPr sz="1800">
              <a:latin typeface="Verdana"/>
              <a:cs typeface="Verdana"/>
            </a:endParaRPr>
          </a:p>
          <a:p>
            <a:pPr lvl="1" marL="506095" marR="5080" indent="-264160">
              <a:lnSpc>
                <a:spcPct val="120000"/>
              </a:lnSpc>
              <a:spcBef>
                <a:spcPts val="330"/>
              </a:spcBef>
              <a:buClr>
                <a:srgbClr val="C6E167"/>
              </a:buClr>
              <a:buFont typeface="Wingdings"/>
              <a:buChar char=""/>
              <a:tabLst>
                <a:tab pos="50673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Running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cables difficult –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exposed  concrete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C6E167"/>
              </a:buClr>
              <a:buFont typeface="Wingdings"/>
              <a:buChar char=""/>
            </a:pPr>
            <a:endParaRPr sz="27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195580" algn="l"/>
              </a:tabLst>
            </a:pPr>
            <a:r>
              <a:rPr dirty="0" sz="1800" spc="-5" b="1">
                <a:solidFill>
                  <a:srgbClr val="002C60"/>
                </a:solidFill>
                <a:latin typeface="Verdana"/>
                <a:cs typeface="Verdana"/>
              </a:rPr>
              <a:t>Solution</a:t>
            </a:r>
            <a:endParaRPr sz="1800">
              <a:latin typeface="Verdana"/>
              <a:cs typeface="Verdana"/>
            </a:endParaRPr>
          </a:p>
          <a:p>
            <a:pPr lvl="1" marL="506095" marR="509270" indent="-263525">
              <a:lnSpc>
                <a:spcPct val="120000"/>
              </a:lnSpc>
              <a:spcBef>
                <a:spcPts val="330"/>
              </a:spcBef>
              <a:buClr>
                <a:srgbClr val="C6E167"/>
              </a:buClr>
              <a:buFont typeface="Wingdings"/>
              <a:buChar char=""/>
              <a:tabLst>
                <a:tab pos="50673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EnOcean-based switches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and 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thermostat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C6E167"/>
              </a:buClr>
              <a:buFont typeface="Wingdings"/>
              <a:buChar char=""/>
            </a:pPr>
            <a:endParaRPr sz="2700">
              <a:latin typeface="Times New Roman"/>
              <a:cs typeface="Times New Roman"/>
            </a:endParaRPr>
          </a:p>
          <a:p>
            <a:pPr marL="195580" indent="-18288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195580" algn="l"/>
              </a:tabLst>
            </a:pPr>
            <a:r>
              <a:rPr dirty="0" sz="1800" spc="-5" b="1">
                <a:solidFill>
                  <a:srgbClr val="002C60"/>
                </a:solidFill>
                <a:latin typeface="Verdana"/>
                <a:cs typeface="Verdana"/>
              </a:rPr>
              <a:t>Advantages</a:t>
            </a:r>
            <a:endParaRPr sz="1800">
              <a:latin typeface="Verdana"/>
              <a:cs typeface="Verdana"/>
            </a:endParaRPr>
          </a:p>
          <a:p>
            <a:pPr lvl="1" marL="506095" indent="-264160">
              <a:lnSpc>
                <a:spcPct val="100000"/>
              </a:lnSpc>
              <a:spcBef>
                <a:spcPts val="720"/>
              </a:spcBef>
              <a:buClr>
                <a:srgbClr val="C6E167"/>
              </a:buClr>
              <a:buFont typeface="Wingdings"/>
              <a:buChar char=""/>
              <a:tabLst>
                <a:tab pos="50673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Flexibility</a:t>
            </a:r>
            <a:endParaRPr sz="1600">
              <a:latin typeface="Verdana"/>
              <a:cs typeface="Verdana"/>
            </a:endParaRPr>
          </a:p>
          <a:p>
            <a:pPr lvl="1" marL="506095" indent="-26416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50673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Easy installation</a:t>
            </a:r>
            <a:endParaRPr sz="1600">
              <a:latin typeface="Verdana"/>
              <a:cs typeface="Verdana"/>
            </a:endParaRPr>
          </a:p>
          <a:p>
            <a:pPr lvl="1" marL="506095" indent="-26416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50673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Lower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costs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9750" y="1622425"/>
            <a:ext cx="3168650" cy="1877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9750" y="3573463"/>
            <a:ext cx="1625600" cy="2158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68538" y="3573462"/>
            <a:ext cx="1439849" cy="2158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Prefabricated houses with EnOcean</a:t>
            </a:r>
            <a:r>
              <a:rPr dirty="0" spc="-105"/>
              <a:t> </a:t>
            </a:r>
            <a:r>
              <a:rPr dirty="0" spc="-5"/>
              <a:t>technology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75237" y="1866836"/>
            <a:ext cx="3348990" cy="1013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50%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of all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WeberHaus 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buildings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are 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equipped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with 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EnOcean</a:t>
            </a:r>
            <a:r>
              <a:rPr dirty="0" sz="1800" spc="-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technology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3316" y="6252019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666666"/>
                </a:solidFill>
                <a:latin typeface="Arial"/>
                <a:cs typeface="Arial"/>
              </a:rPr>
              <a:t>45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59338" y="4940300"/>
            <a:ext cx="3775010" cy="1381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46225" y="5156212"/>
            <a:ext cx="2417762" cy="582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0825" y="1557337"/>
            <a:ext cx="4392612" cy="3292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37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8063" y="5492079"/>
            <a:ext cx="1381125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0825" y="1412875"/>
            <a:ext cx="3529329" cy="5040630"/>
          </a:xfrm>
          <a:custGeom>
            <a:avLst/>
            <a:gdLst/>
            <a:ahLst/>
            <a:cxnLst/>
            <a:rect l="l" t="t" r="r" b="b"/>
            <a:pathLst>
              <a:path w="3529329" h="5040630">
                <a:moveTo>
                  <a:pt x="0" y="0"/>
                </a:moveTo>
                <a:lnTo>
                  <a:pt x="3529012" y="0"/>
                </a:lnTo>
                <a:lnTo>
                  <a:pt x="3529012" y="5040312"/>
                </a:lnTo>
                <a:lnTo>
                  <a:pt x="0" y="504031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24300" y="1412875"/>
            <a:ext cx="3168650" cy="2879725"/>
          </a:xfrm>
          <a:custGeom>
            <a:avLst/>
            <a:gdLst/>
            <a:ahLst/>
            <a:cxnLst/>
            <a:rect l="l" t="t" r="r" b="b"/>
            <a:pathLst>
              <a:path w="3168650" h="2879725">
                <a:moveTo>
                  <a:pt x="0" y="0"/>
                </a:moveTo>
                <a:lnTo>
                  <a:pt x="3168497" y="0"/>
                </a:lnTo>
                <a:lnTo>
                  <a:pt x="3168497" y="2879725"/>
                </a:lnTo>
                <a:lnTo>
                  <a:pt x="0" y="28797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22471" y="4436452"/>
            <a:ext cx="4897755" cy="2016760"/>
          </a:xfrm>
          <a:custGeom>
            <a:avLst/>
            <a:gdLst/>
            <a:ahLst/>
            <a:cxnLst/>
            <a:rect l="l" t="t" r="r" b="b"/>
            <a:pathLst>
              <a:path w="4897755" h="2016760">
                <a:moveTo>
                  <a:pt x="0" y="0"/>
                </a:moveTo>
                <a:lnTo>
                  <a:pt x="4897678" y="0"/>
                </a:lnTo>
                <a:lnTo>
                  <a:pt x="4897678" y="2016633"/>
                </a:lnTo>
                <a:lnTo>
                  <a:pt x="0" y="201663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33436" y="4414365"/>
            <a:ext cx="1983739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032B5F"/>
                </a:solidFill>
                <a:latin typeface="Arial"/>
                <a:cs typeface="Arial"/>
              </a:rPr>
              <a:t>Building</a:t>
            </a:r>
            <a:r>
              <a:rPr dirty="0" sz="1600" spc="-2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032B5F"/>
                </a:solidFill>
                <a:latin typeface="Arial"/>
                <a:cs typeface="Arial"/>
              </a:rPr>
              <a:t>automation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62350" y="4724585"/>
            <a:ext cx="876935" cy="266700"/>
          </a:xfrm>
          <a:custGeom>
            <a:avLst/>
            <a:gdLst/>
            <a:ahLst/>
            <a:cxnLst/>
            <a:rect l="l" t="t" r="r" b="b"/>
            <a:pathLst>
              <a:path w="876935" h="266700">
                <a:moveTo>
                  <a:pt x="132664" y="0"/>
                </a:moveTo>
                <a:lnTo>
                  <a:pt x="0" y="133045"/>
                </a:lnTo>
                <a:lnTo>
                  <a:pt x="132664" y="266090"/>
                </a:lnTo>
                <a:lnTo>
                  <a:pt x="132664" y="199567"/>
                </a:lnTo>
                <a:lnTo>
                  <a:pt x="810190" y="199567"/>
                </a:lnTo>
                <a:lnTo>
                  <a:pt x="876528" y="133045"/>
                </a:lnTo>
                <a:lnTo>
                  <a:pt x="810190" y="66522"/>
                </a:lnTo>
                <a:lnTo>
                  <a:pt x="132664" y="66522"/>
                </a:lnTo>
                <a:lnTo>
                  <a:pt x="132664" y="0"/>
                </a:lnTo>
                <a:close/>
              </a:path>
              <a:path w="876935" h="266700">
                <a:moveTo>
                  <a:pt x="810190" y="199567"/>
                </a:moveTo>
                <a:lnTo>
                  <a:pt x="743851" y="199567"/>
                </a:lnTo>
                <a:lnTo>
                  <a:pt x="743851" y="266090"/>
                </a:lnTo>
                <a:lnTo>
                  <a:pt x="810190" y="199567"/>
                </a:lnTo>
                <a:close/>
              </a:path>
              <a:path w="876935" h="266700">
                <a:moveTo>
                  <a:pt x="743851" y="0"/>
                </a:moveTo>
                <a:lnTo>
                  <a:pt x="743851" y="66522"/>
                </a:lnTo>
                <a:lnTo>
                  <a:pt x="810190" y="66522"/>
                </a:lnTo>
                <a:lnTo>
                  <a:pt x="743851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62350" y="4724585"/>
            <a:ext cx="876935" cy="266700"/>
          </a:xfrm>
          <a:custGeom>
            <a:avLst/>
            <a:gdLst/>
            <a:ahLst/>
            <a:cxnLst/>
            <a:rect l="l" t="t" r="r" b="b"/>
            <a:pathLst>
              <a:path w="876935" h="266700">
                <a:moveTo>
                  <a:pt x="0" y="133045"/>
                </a:moveTo>
                <a:lnTo>
                  <a:pt x="132664" y="0"/>
                </a:lnTo>
                <a:lnTo>
                  <a:pt x="132664" y="66522"/>
                </a:lnTo>
                <a:lnTo>
                  <a:pt x="743851" y="66522"/>
                </a:lnTo>
                <a:lnTo>
                  <a:pt x="743851" y="0"/>
                </a:lnTo>
                <a:lnTo>
                  <a:pt x="876528" y="133045"/>
                </a:lnTo>
                <a:lnTo>
                  <a:pt x="743851" y="266090"/>
                </a:lnTo>
                <a:lnTo>
                  <a:pt x="743851" y="199567"/>
                </a:lnTo>
                <a:lnTo>
                  <a:pt x="132664" y="199567"/>
                </a:lnTo>
                <a:lnTo>
                  <a:pt x="132664" y="266090"/>
                </a:lnTo>
                <a:lnTo>
                  <a:pt x="0" y="133045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07017" y="3932237"/>
            <a:ext cx="284480" cy="530860"/>
          </a:xfrm>
          <a:custGeom>
            <a:avLst/>
            <a:gdLst/>
            <a:ahLst/>
            <a:cxnLst/>
            <a:rect l="l" t="t" r="r" b="b"/>
            <a:pathLst>
              <a:path w="284479" h="530860">
                <a:moveTo>
                  <a:pt x="283921" y="388378"/>
                </a:moveTo>
                <a:lnTo>
                  <a:pt x="0" y="388378"/>
                </a:lnTo>
                <a:lnTo>
                  <a:pt x="141960" y="530733"/>
                </a:lnTo>
                <a:lnTo>
                  <a:pt x="283921" y="388378"/>
                </a:lnTo>
                <a:close/>
              </a:path>
              <a:path w="284479" h="530860">
                <a:moveTo>
                  <a:pt x="212940" y="142354"/>
                </a:moveTo>
                <a:lnTo>
                  <a:pt x="70980" y="142354"/>
                </a:lnTo>
                <a:lnTo>
                  <a:pt x="70980" y="388378"/>
                </a:lnTo>
                <a:lnTo>
                  <a:pt x="212940" y="388378"/>
                </a:lnTo>
                <a:lnTo>
                  <a:pt x="212940" y="142354"/>
                </a:lnTo>
                <a:close/>
              </a:path>
              <a:path w="284479" h="530860">
                <a:moveTo>
                  <a:pt x="141960" y="0"/>
                </a:moveTo>
                <a:lnTo>
                  <a:pt x="0" y="142354"/>
                </a:lnTo>
                <a:lnTo>
                  <a:pt x="283921" y="142354"/>
                </a:lnTo>
                <a:lnTo>
                  <a:pt x="14196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07017" y="3932237"/>
            <a:ext cx="284480" cy="530860"/>
          </a:xfrm>
          <a:custGeom>
            <a:avLst/>
            <a:gdLst/>
            <a:ahLst/>
            <a:cxnLst/>
            <a:rect l="l" t="t" r="r" b="b"/>
            <a:pathLst>
              <a:path w="284479" h="530860">
                <a:moveTo>
                  <a:pt x="141960" y="0"/>
                </a:moveTo>
                <a:lnTo>
                  <a:pt x="283921" y="142354"/>
                </a:lnTo>
                <a:lnTo>
                  <a:pt x="212940" y="142354"/>
                </a:lnTo>
                <a:lnTo>
                  <a:pt x="212940" y="388378"/>
                </a:lnTo>
                <a:lnTo>
                  <a:pt x="283921" y="388378"/>
                </a:lnTo>
                <a:lnTo>
                  <a:pt x="141960" y="530733"/>
                </a:lnTo>
                <a:lnTo>
                  <a:pt x="0" y="388378"/>
                </a:lnTo>
                <a:lnTo>
                  <a:pt x="70980" y="388378"/>
                </a:lnTo>
                <a:lnTo>
                  <a:pt x="70980" y="142354"/>
                </a:lnTo>
                <a:lnTo>
                  <a:pt x="0" y="142354"/>
                </a:lnTo>
                <a:lnTo>
                  <a:pt x="14196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8480" y="62071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75778" y="609726"/>
            <a:ext cx="4929505" cy="6362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Commercial buildings: connection </a:t>
            </a:r>
            <a:r>
              <a:rPr dirty="0" sz="2000"/>
              <a:t>to b  us</a:t>
            </a:r>
            <a:r>
              <a:rPr dirty="0" sz="2000" spc="-40"/>
              <a:t> </a:t>
            </a:r>
            <a:r>
              <a:rPr dirty="0" sz="2000" spc="-5"/>
              <a:t>systems</a:t>
            </a:r>
            <a:endParaRPr sz="2000"/>
          </a:p>
        </p:txBody>
      </p:sp>
      <p:sp>
        <p:nvSpPr>
          <p:cNvPr id="13" name="object 13"/>
          <p:cNvSpPr/>
          <p:nvPr/>
        </p:nvSpPr>
        <p:spPr>
          <a:xfrm>
            <a:off x="1603375" y="4221162"/>
            <a:ext cx="650875" cy="650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65275" y="2276475"/>
            <a:ext cx="647700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6566" y="2274925"/>
            <a:ext cx="647109" cy="648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9287" y="2949500"/>
            <a:ext cx="708011" cy="1533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426698" y="2276475"/>
            <a:ext cx="684775" cy="666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14720" y="3005995"/>
            <a:ext cx="642628" cy="1490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65412" y="3213100"/>
            <a:ext cx="649329" cy="644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70823" y="3934663"/>
            <a:ext cx="664464" cy="1404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5313" y="4235449"/>
            <a:ext cx="647699" cy="6517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7273" y="4951538"/>
            <a:ext cx="575724" cy="1617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92600" y="1916125"/>
            <a:ext cx="380999" cy="6974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93697" y="2646752"/>
            <a:ext cx="449524" cy="1153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27537" y="3105188"/>
            <a:ext cx="431786" cy="6254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47812" y="3213112"/>
            <a:ext cx="638174" cy="6111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01332" y="1512760"/>
            <a:ext cx="43516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81070" algn="l"/>
              </a:tabLst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Switches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and</a:t>
            </a:r>
            <a:r>
              <a:rPr dirty="0" sz="1600" spc="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sensors	Actuators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95963" y="1700212"/>
            <a:ext cx="857249" cy="9369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68024" y="2637154"/>
            <a:ext cx="465249" cy="1441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54463" y="5119687"/>
            <a:ext cx="411962" cy="95247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257595" y="6102882"/>
            <a:ext cx="449217" cy="1152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0825" y="5309793"/>
            <a:ext cx="933450" cy="6080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5658" y="6052420"/>
            <a:ext cx="449809" cy="1149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11412" y="5227650"/>
            <a:ext cx="790575" cy="84185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581630" y="6098209"/>
            <a:ext cx="431996" cy="1216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05571" y="5298231"/>
            <a:ext cx="424277" cy="5775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35149" y="5939148"/>
            <a:ext cx="576249" cy="1520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03800" y="2922588"/>
            <a:ext cx="647699" cy="67590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75766" y="3607930"/>
            <a:ext cx="575708" cy="1528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547812" y="4149725"/>
            <a:ext cx="1294765" cy="1008380"/>
          </a:xfrm>
          <a:prstGeom prst="rect">
            <a:avLst/>
          </a:prstGeom>
          <a:ln w="9525">
            <a:solidFill>
              <a:srgbClr val="ADCE40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710565" marR="114935">
              <a:lnSpc>
                <a:spcPct val="100000"/>
              </a:lnSpc>
              <a:spcBef>
                <a:spcPts val="575"/>
              </a:spcBef>
            </a:pP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M</a:t>
            </a: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e</a:t>
            </a: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r</a:t>
            </a: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t</a:t>
            </a: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en  </a:t>
            </a:r>
            <a:r>
              <a:rPr dirty="0" sz="1100" b="1">
                <a:solidFill>
                  <a:srgbClr val="032B5F"/>
                </a:solidFill>
                <a:latin typeface="Arial"/>
                <a:cs typeface="Arial"/>
              </a:rPr>
              <a:t>Gira,  </a:t>
            </a: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Berker  Jung</a:t>
            </a:r>
            <a:endParaRPr sz="11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145"/>
              </a:spcBef>
            </a:pPr>
            <a:r>
              <a:rPr dirty="0" sz="1100" spc="-5" b="1">
                <a:solidFill>
                  <a:srgbClr val="032B5F"/>
                </a:solidFill>
                <a:latin typeface="Arial"/>
                <a:cs typeface="Arial"/>
              </a:rPr>
              <a:t>Easyfit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63937" y="2781293"/>
            <a:ext cx="574675" cy="287655"/>
          </a:xfrm>
          <a:custGeom>
            <a:avLst/>
            <a:gdLst/>
            <a:ahLst/>
            <a:cxnLst/>
            <a:rect l="l" t="t" r="r" b="b"/>
            <a:pathLst>
              <a:path w="574675" h="287655">
                <a:moveTo>
                  <a:pt x="143675" y="0"/>
                </a:moveTo>
                <a:lnTo>
                  <a:pt x="0" y="143675"/>
                </a:lnTo>
                <a:lnTo>
                  <a:pt x="143675" y="287350"/>
                </a:lnTo>
                <a:lnTo>
                  <a:pt x="143675" y="215506"/>
                </a:lnTo>
                <a:lnTo>
                  <a:pt x="502850" y="215506"/>
                </a:lnTo>
                <a:lnTo>
                  <a:pt x="574675" y="143675"/>
                </a:lnTo>
                <a:lnTo>
                  <a:pt x="502850" y="71843"/>
                </a:lnTo>
                <a:lnTo>
                  <a:pt x="143675" y="71843"/>
                </a:lnTo>
                <a:lnTo>
                  <a:pt x="143675" y="0"/>
                </a:lnTo>
                <a:close/>
              </a:path>
              <a:path w="574675" h="287655">
                <a:moveTo>
                  <a:pt x="502850" y="215506"/>
                </a:moveTo>
                <a:lnTo>
                  <a:pt x="431012" y="215506"/>
                </a:lnTo>
                <a:lnTo>
                  <a:pt x="431012" y="287350"/>
                </a:lnTo>
                <a:lnTo>
                  <a:pt x="502850" y="215506"/>
                </a:lnTo>
                <a:close/>
              </a:path>
              <a:path w="574675" h="287655">
                <a:moveTo>
                  <a:pt x="431012" y="0"/>
                </a:moveTo>
                <a:lnTo>
                  <a:pt x="431012" y="71843"/>
                </a:lnTo>
                <a:lnTo>
                  <a:pt x="502850" y="71843"/>
                </a:lnTo>
                <a:lnTo>
                  <a:pt x="431012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563937" y="2781293"/>
            <a:ext cx="574675" cy="287655"/>
          </a:xfrm>
          <a:custGeom>
            <a:avLst/>
            <a:gdLst/>
            <a:ahLst/>
            <a:cxnLst/>
            <a:rect l="l" t="t" r="r" b="b"/>
            <a:pathLst>
              <a:path w="574675" h="287655">
                <a:moveTo>
                  <a:pt x="0" y="143675"/>
                </a:moveTo>
                <a:lnTo>
                  <a:pt x="143675" y="0"/>
                </a:lnTo>
                <a:lnTo>
                  <a:pt x="143675" y="71843"/>
                </a:lnTo>
                <a:lnTo>
                  <a:pt x="431012" y="71843"/>
                </a:lnTo>
                <a:lnTo>
                  <a:pt x="431012" y="0"/>
                </a:lnTo>
                <a:lnTo>
                  <a:pt x="574675" y="143675"/>
                </a:lnTo>
                <a:lnTo>
                  <a:pt x="431012" y="287350"/>
                </a:lnTo>
                <a:lnTo>
                  <a:pt x="431012" y="215506"/>
                </a:lnTo>
                <a:lnTo>
                  <a:pt x="143675" y="215506"/>
                </a:lnTo>
                <a:lnTo>
                  <a:pt x="143675" y="287350"/>
                </a:lnTo>
                <a:lnTo>
                  <a:pt x="0" y="143675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59337" y="2060575"/>
            <a:ext cx="796925" cy="5349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859339" y="2626411"/>
            <a:ext cx="721189" cy="140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03223" y="5300675"/>
            <a:ext cx="489051" cy="58068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87450" y="5904242"/>
            <a:ext cx="504228" cy="9809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700362" y="1484313"/>
            <a:ext cx="576236" cy="35876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859337" y="1468437"/>
            <a:ext cx="574661" cy="35876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316415" y="3356178"/>
            <a:ext cx="504648" cy="6796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307708" y="3374580"/>
            <a:ext cx="936674" cy="70191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341868" y="1511201"/>
            <a:ext cx="10629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LA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N/W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LA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235825" y="1411287"/>
            <a:ext cx="1657350" cy="2881630"/>
          </a:xfrm>
          <a:custGeom>
            <a:avLst/>
            <a:gdLst/>
            <a:ahLst/>
            <a:cxnLst/>
            <a:rect l="l" t="t" r="r" b="b"/>
            <a:pathLst>
              <a:path w="1657350" h="2881629">
                <a:moveTo>
                  <a:pt x="0" y="0"/>
                </a:moveTo>
                <a:lnTo>
                  <a:pt x="1657350" y="0"/>
                </a:lnTo>
                <a:lnTo>
                  <a:pt x="1657350" y="2881312"/>
                </a:lnTo>
                <a:lnTo>
                  <a:pt x="0" y="2881312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08848" y="1771787"/>
            <a:ext cx="609589" cy="38263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380351" y="3571912"/>
            <a:ext cx="719073" cy="36032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462625" y="4724399"/>
            <a:ext cx="549237" cy="52578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211637" y="5516562"/>
            <a:ext cx="576261" cy="57626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572025" y="4751400"/>
            <a:ext cx="594335" cy="62069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571999" y="5372100"/>
            <a:ext cx="720674" cy="14128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462588" y="5227638"/>
            <a:ext cx="460336" cy="14446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451600" y="4579938"/>
            <a:ext cx="228600" cy="47625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216400" y="6118224"/>
            <a:ext cx="571500" cy="19050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954956" y="4049713"/>
            <a:ext cx="284480" cy="530225"/>
          </a:xfrm>
          <a:custGeom>
            <a:avLst/>
            <a:gdLst/>
            <a:ahLst/>
            <a:cxnLst/>
            <a:rect l="l" t="t" r="r" b="b"/>
            <a:pathLst>
              <a:path w="284479" h="530225">
                <a:moveTo>
                  <a:pt x="284175" y="387997"/>
                </a:moveTo>
                <a:lnTo>
                  <a:pt x="0" y="387997"/>
                </a:lnTo>
                <a:lnTo>
                  <a:pt x="142087" y="530225"/>
                </a:lnTo>
                <a:lnTo>
                  <a:pt x="284175" y="387997"/>
                </a:lnTo>
                <a:close/>
              </a:path>
              <a:path w="284479" h="530225">
                <a:moveTo>
                  <a:pt x="213131" y="142227"/>
                </a:moveTo>
                <a:lnTo>
                  <a:pt x="71043" y="142227"/>
                </a:lnTo>
                <a:lnTo>
                  <a:pt x="71043" y="387997"/>
                </a:lnTo>
                <a:lnTo>
                  <a:pt x="213131" y="387997"/>
                </a:lnTo>
                <a:lnTo>
                  <a:pt x="213131" y="142227"/>
                </a:lnTo>
                <a:close/>
              </a:path>
              <a:path w="284479" h="530225">
                <a:moveTo>
                  <a:pt x="142087" y="0"/>
                </a:moveTo>
                <a:lnTo>
                  <a:pt x="0" y="142227"/>
                </a:lnTo>
                <a:lnTo>
                  <a:pt x="284175" y="142227"/>
                </a:lnTo>
                <a:lnTo>
                  <a:pt x="142087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954956" y="4049713"/>
            <a:ext cx="284480" cy="530225"/>
          </a:xfrm>
          <a:custGeom>
            <a:avLst/>
            <a:gdLst/>
            <a:ahLst/>
            <a:cxnLst/>
            <a:rect l="l" t="t" r="r" b="b"/>
            <a:pathLst>
              <a:path w="284479" h="530225">
                <a:moveTo>
                  <a:pt x="142087" y="0"/>
                </a:moveTo>
                <a:lnTo>
                  <a:pt x="284175" y="142227"/>
                </a:lnTo>
                <a:lnTo>
                  <a:pt x="213131" y="142227"/>
                </a:lnTo>
                <a:lnTo>
                  <a:pt x="213131" y="387997"/>
                </a:lnTo>
                <a:lnTo>
                  <a:pt x="284175" y="387997"/>
                </a:lnTo>
                <a:lnTo>
                  <a:pt x="142087" y="530225"/>
                </a:lnTo>
                <a:lnTo>
                  <a:pt x="0" y="387997"/>
                </a:lnTo>
                <a:lnTo>
                  <a:pt x="71043" y="387997"/>
                </a:lnTo>
                <a:lnTo>
                  <a:pt x="71043" y="142227"/>
                </a:lnTo>
                <a:lnTo>
                  <a:pt x="0" y="142227"/>
                </a:lnTo>
                <a:lnTo>
                  <a:pt x="142087" y="0"/>
                </a:lnTo>
                <a:close/>
              </a:path>
            </a:pathLst>
          </a:custGeom>
          <a:ln w="9524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307262" y="2276474"/>
            <a:ext cx="1439824" cy="98581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867412" y="3068637"/>
            <a:ext cx="614350" cy="42862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15100" y="3068637"/>
            <a:ext cx="457200" cy="4476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370637" y="5084763"/>
            <a:ext cx="457200" cy="44767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74713" y="3211525"/>
            <a:ext cx="455611" cy="63974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95288" y="3284537"/>
            <a:ext cx="457200" cy="4476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612113" y="4508499"/>
            <a:ext cx="1008011" cy="83501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019925" y="4940300"/>
            <a:ext cx="571500" cy="38100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746125" y="6391655"/>
            <a:ext cx="3278504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© EnOcean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Alliance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|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Intelligent and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Green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Buidlings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|</a:t>
            </a:r>
            <a:r>
              <a:rPr dirty="0" sz="800" spc="14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2014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194699" y="6234977"/>
            <a:ext cx="436880" cy="30480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235"/>
              </a:spcBef>
            </a:pPr>
            <a:r>
              <a:rPr dirty="0" sz="800" spc="-5">
                <a:solidFill>
                  <a:srgbClr val="666666"/>
                </a:solidFill>
                <a:latin typeface="Arial"/>
                <a:cs typeface="Arial"/>
              </a:rPr>
              <a:t>46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10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46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928072" y="5895552"/>
            <a:ext cx="1371600" cy="46672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580151" y="5877272"/>
            <a:ext cx="1043602" cy="51313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804247" y="5445223"/>
            <a:ext cx="1504950" cy="43815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744537" y="6541092"/>
            <a:ext cx="2605405" cy="13970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>
                <a:solidFill>
                  <a:srgbClr val="666666"/>
                </a:solidFill>
                <a:latin typeface="Arial"/>
                <a:cs typeface="Arial"/>
              </a:rPr>
              <a:t>© EnOcean Alliance | </a:t>
            </a:r>
            <a:r>
              <a:rPr dirty="0" sz="800" spc="-5">
                <a:solidFill>
                  <a:srgbClr val="666666"/>
                </a:solidFill>
                <a:latin typeface="Arial"/>
                <a:cs typeface="Arial"/>
              </a:rPr>
              <a:t>Intelligente Gebäude </a:t>
            </a:r>
            <a:r>
              <a:rPr dirty="0" sz="800">
                <a:solidFill>
                  <a:srgbClr val="666666"/>
                </a:solidFill>
                <a:latin typeface="Arial"/>
                <a:cs typeface="Arial"/>
              </a:rPr>
              <a:t>| Aug</a:t>
            </a:r>
            <a:r>
              <a:rPr dirty="0" sz="800" spc="6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800" spc="-5">
                <a:solidFill>
                  <a:srgbClr val="666666"/>
                </a:solidFill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362" y="552576"/>
            <a:ext cx="4892040" cy="6362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Commercial buildings: axis-orientated  installation with room</a:t>
            </a:r>
            <a:r>
              <a:rPr dirty="0" sz="2000" spc="-30"/>
              <a:t> </a:t>
            </a:r>
            <a:r>
              <a:rPr dirty="0" sz="2000" spc="-5"/>
              <a:t>controller</a:t>
            </a:r>
            <a:endParaRPr sz="2000"/>
          </a:p>
        </p:txBody>
      </p:sp>
      <p:sp>
        <p:nvSpPr>
          <p:cNvPr id="4" name="object 4"/>
          <p:cNvSpPr/>
          <p:nvPr/>
        </p:nvSpPr>
        <p:spPr>
          <a:xfrm>
            <a:off x="34925" y="1130300"/>
            <a:ext cx="8940800" cy="5727700"/>
          </a:xfrm>
          <a:custGeom>
            <a:avLst/>
            <a:gdLst/>
            <a:ahLst/>
            <a:cxnLst/>
            <a:rect l="l" t="t" r="r" b="b"/>
            <a:pathLst>
              <a:path w="8940800" h="5727700">
                <a:moveTo>
                  <a:pt x="5541977" y="5715000"/>
                </a:moveTo>
                <a:lnTo>
                  <a:pt x="3398822" y="5715000"/>
                </a:lnTo>
                <a:lnTo>
                  <a:pt x="3453157" y="5727700"/>
                </a:lnTo>
                <a:lnTo>
                  <a:pt x="5487642" y="5727700"/>
                </a:lnTo>
                <a:lnTo>
                  <a:pt x="5541977" y="5715000"/>
                </a:lnTo>
                <a:close/>
              </a:path>
              <a:path w="8940800" h="5727700">
                <a:moveTo>
                  <a:pt x="5809674" y="5664200"/>
                </a:moveTo>
                <a:lnTo>
                  <a:pt x="3131125" y="5664200"/>
                </a:lnTo>
                <a:lnTo>
                  <a:pt x="3344746" y="5715000"/>
                </a:lnTo>
                <a:lnTo>
                  <a:pt x="5596053" y="5715000"/>
                </a:lnTo>
                <a:lnTo>
                  <a:pt x="5809674" y="5664200"/>
                </a:lnTo>
                <a:close/>
              </a:path>
              <a:path w="8940800" h="5727700">
                <a:moveTo>
                  <a:pt x="5862386" y="139700"/>
                </a:moveTo>
                <a:lnTo>
                  <a:pt x="3078413" y="139700"/>
                </a:lnTo>
                <a:lnTo>
                  <a:pt x="2667399" y="241300"/>
                </a:lnTo>
                <a:lnTo>
                  <a:pt x="2617425" y="266700"/>
                </a:lnTo>
                <a:lnTo>
                  <a:pt x="2420840" y="317500"/>
                </a:lnTo>
                <a:lnTo>
                  <a:pt x="2372544" y="342900"/>
                </a:lnTo>
                <a:lnTo>
                  <a:pt x="2277004" y="368300"/>
                </a:lnTo>
                <a:lnTo>
                  <a:pt x="2229769" y="393700"/>
                </a:lnTo>
                <a:lnTo>
                  <a:pt x="2182897" y="406400"/>
                </a:lnTo>
                <a:lnTo>
                  <a:pt x="2136391" y="431800"/>
                </a:lnTo>
                <a:lnTo>
                  <a:pt x="2090258" y="444500"/>
                </a:lnTo>
                <a:lnTo>
                  <a:pt x="2044500" y="469900"/>
                </a:lnTo>
                <a:lnTo>
                  <a:pt x="1999123" y="482600"/>
                </a:lnTo>
                <a:lnTo>
                  <a:pt x="1954131" y="508000"/>
                </a:lnTo>
                <a:lnTo>
                  <a:pt x="1909529" y="520700"/>
                </a:lnTo>
                <a:lnTo>
                  <a:pt x="1821511" y="571500"/>
                </a:lnTo>
                <a:lnTo>
                  <a:pt x="1778104" y="584200"/>
                </a:lnTo>
                <a:lnTo>
                  <a:pt x="1692518" y="635000"/>
                </a:lnTo>
                <a:lnTo>
                  <a:pt x="1650347" y="647700"/>
                </a:lnTo>
                <a:lnTo>
                  <a:pt x="1526380" y="723900"/>
                </a:lnTo>
                <a:lnTo>
                  <a:pt x="1485920" y="736600"/>
                </a:lnTo>
                <a:lnTo>
                  <a:pt x="1445900" y="762000"/>
                </a:lnTo>
                <a:lnTo>
                  <a:pt x="1367194" y="812800"/>
                </a:lnTo>
                <a:lnTo>
                  <a:pt x="1290298" y="863600"/>
                </a:lnTo>
                <a:lnTo>
                  <a:pt x="1215248" y="914400"/>
                </a:lnTo>
                <a:lnTo>
                  <a:pt x="1142080" y="965200"/>
                </a:lnTo>
                <a:lnTo>
                  <a:pt x="1070829" y="1016000"/>
                </a:lnTo>
                <a:lnTo>
                  <a:pt x="1035934" y="1041400"/>
                </a:lnTo>
                <a:lnTo>
                  <a:pt x="1001532" y="1066800"/>
                </a:lnTo>
                <a:lnTo>
                  <a:pt x="967628" y="1104900"/>
                </a:lnTo>
                <a:lnTo>
                  <a:pt x="934225" y="1130300"/>
                </a:lnTo>
                <a:lnTo>
                  <a:pt x="901329" y="1155700"/>
                </a:lnTo>
                <a:lnTo>
                  <a:pt x="868944" y="1181100"/>
                </a:lnTo>
                <a:lnTo>
                  <a:pt x="837074" y="1206500"/>
                </a:lnTo>
                <a:lnTo>
                  <a:pt x="805724" y="1244600"/>
                </a:lnTo>
                <a:lnTo>
                  <a:pt x="774898" y="1270000"/>
                </a:lnTo>
                <a:lnTo>
                  <a:pt x="744601" y="1295400"/>
                </a:lnTo>
                <a:lnTo>
                  <a:pt x="714838" y="1333500"/>
                </a:lnTo>
                <a:lnTo>
                  <a:pt x="685612" y="1358900"/>
                </a:lnTo>
                <a:lnTo>
                  <a:pt x="656929" y="1384300"/>
                </a:lnTo>
                <a:lnTo>
                  <a:pt x="628792" y="1422400"/>
                </a:lnTo>
                <a:lnTo>
                  <a:pt x="601207" y="1447800"/>
                </a:lnTo>
                <a:lnTo>
                  <a:pt x="574178" y="1473200"/>
                </a:lnTo>
                <a:lnTo>
                  <a:pt x="547709" y="1511300"/>
                </a:lnTo>
                <a:lnTo>
                  <a:pt x="521805" y="1536700"/>
                </a:lnTo>
                <a:lnTo>
                  <a:pt x="496470" y="1574800"/>
                </a:lnTo>
                <a:lnTo>
                  <a:pt x="471709" y="1600200"/>
                </a:lnTo>
                <a:lnTo>
                  <a:pt x="447527" y="1638300"/>
                </a:lnTo>
                <a:lnTo>
                  <a:pt x="423927" y="1663700"/>
                </a:lnTo>
                <a:lnTo>
                  <a:pt x="400914" y="1701800"/>
                </a:lnTo>
                <a:lnTo>
                  <a:pt x="378493" y="1727200"/>
                </a:lnTo>
                <a:lnTo>
                  <a:pt x="356669" y="1765300"/>
                </a:lnTo>
                <a:lnTo>
                  <a:pt x="335445" y="1803400"/>
                </a:lnTo>
                <a:lnTo>
                  <a:pt x="314826" y="1828800"/>
                </a:lnTo>
                <a:lnTo>
                  <a:pt x="294817" y="1866900"/>
                </a:lnTo>
                <a:lnTo>
                  <a:pt x="275423" y="1892300"/>
                </a:lnTo>
                <a:lnTo>
                  <a:pt x="256647" y="1930400"/>
                </a:lnTo>
                <a:lnTo>
                  <a:pt x="238494" y="1968500"/>
                </a:lnTo>
                <a:lnTo>
                  <a:pt x="220969" y="1993900"/>
                </a:lnTo>
                <a:lnTo>
                  <a:pt x="204077" y="2032000"/>
                </a:lnTo>
                <a:lnTo>
                  <a:pt x="187821" y="2070100"/>
                </a:lnTo>
                <a:lnTo>
                  <a:pt x="172206" y="2108200"/>
                </a:lnTo>
                <a:lnTo>
                  <a:pt x="157237" y="2133600"/>
                </a:lnTo>
                <a:lnTo>
                  <a:pt x="142918" y="2171700"/>
                </a:lnTo>
                <a:lnTo>
                  <a:pt x="129254" y="2209800"/>
                </a:lnTo>
                <a:lnTo>
                  <a:pt x="116249" y="2247900"/>
                </a:lnTo>
                <a:lnTo>
                  <a:pt x="103907" y="2273300"/>
                </a:lnTo>
                <a:lnTo>
                  <a:pt x="92234" y="2311400"/>
                </a:lnTo>
                <a:lnTo>
                  <a:pt x="81234" y="2349500"/>
                </a:lnTo>
                <a:lnTo>
                  <a:pt x="70910" y="2387600"/>
                </a:lnTo>
                <a:lnTo>
                  <a:pt x="61269" y="2425700"/>
                </a:lnTo>
                <a:lnTo>
                  <a:pt x="52313" y="2451100"/>
                </a:lnTo>
                <a:lnTo>
                  <a:pt x="44048" y="2489200"/>
                </a:lnTo>
                <a:lnTo>
                  <a:pt x="36478" y="2527300"/>
                </a:lnTo>
                <a:lnTo>
                  <a:pt x="29608" y="2565400"/>
                </a:lnTo>
                <a:lnTo>
                  <a:pt x="23442" y="2603500"/>
                </a:lnTo>
                <a:lnTo>
                  <a:pt x="17984" y="2641600"/>
                </a:lnTo>
                <a:lnTo>
                  <a:pt x="13240" y="2679700"/>
                </a:lnTo>
                <a:lnTo>
                  <a:pt x="9213" y="2717800"/>
                </a:lnTo>
                <a:lnTo>
                  <a:pt x="5908" y="2755900"/>
                </a:lnTo>
                <a:lnTo>
                  <a:pt x="3330" y="2794000"/>
                </a:lnTo>
                <a:lnTo>
                  <a:pt x="1483" y="2832100"/>
                </a:lnTo>
                <a:lnTo>
                  <a:pt x="371" y="2870200"/>
                </a:lnTo>
                <a:lnTo>
                  <a:pt x="0" y="2908300"/>
                </a:lnTo>
                <a:lnTo>
                  <a:pt x="371" y="2933700"/>
                </a:lnTo>
                <a:lnTo>
                  <a:pt x="1483" y="2971800"/>
                </a:lnTo>
                <a:lnTo>
                  <a:pt x="3330" y="3009900"/>
                </a:lnTo>
                <a:lnTo>
                  <a:pt x="5908" y="3048000"/>
                </a:lnTo>
                <a:lnTo>
                  <a:pt x="9213" y="3086100"/>
                </a:lnTo>
                <a:lnTo>
                  <a:pt x="13240" y="3124200"/>
                </a:lnTo>
                <a:lnTo>
                  <a:pt x="17984" y="3162300"/>
                </a:lnTo>
                <a:lnTo>
                  <a:pt x="23442" y="3200400"/>
                </a:lnTo>
                <a:lnTo>
                  <a:pt x="29608" y="3238500"/>
                </a:lnTo>
                <a:lnTo>
                  <a:pt x="36478" y="3276600"/>
                </a:lnTo>
                <a:lnTo>
                  <a:pt x="44048" y="3314700"/>
                </a:lnTo>
                <a:lnTo>
                  <a:pt x="52313" y="3352800"/>
                </a:lnTo>
                <a:lnTo>
                  <a:pt x="61269" y="3378200"/>
                </a:lnTo>
                <a:lnTo>
                  <a:pt x="70910" y="3416300"/>
                </a:lnTo>
                <a:lnTo>
                  <a:pt x="81234" y="3454400"/>
                </a:lnTo>
                <a:lnTo>
                  <a:pt x="92234" y="3492500"/>
                </a:lnTo>
                <a:lnTo>
                  <a:pt x="103907" y="3530600"/>
                </a:lnTo>
                <a:lnTo>
                  <a:pt x="116249" y="3556000"/>
                </a:lnTo>
                <a:lnTo>
                  <a:pt x="129254" y="3594100"/>
                </a:lnTo>
                <a:lnTo>
                  <a:pt x="142918" y="3632200"/>
                </a:lnTo>
                <a:lnTo>
                  <a:pt x="157237" y="3670300"/>
                </a:lnTo>
                <a:lnTo>
                  <a:pt x="172206" y="3695700"/>
                </a:lnTo>
                <a:lnTo>
                  <a:pt x="187821" y="3733800"/>
                </a:lnTo>
                <a:lnTo>
                  <a:pt x="204077" y="3771900"/>
                </a:lnTo>
                <a:lnTo>
                  <a:pt x="220969" y="3810000"/>
                </a:lnTo>
                <a:lnTo>
                  <a:pt x="238494" y="3835400"/>
                </a:lnTo>
                <a:lnTo>
                  <a:pt x="256647" y="3873500"/>
                </a:lnTo>
                <a:lnTo>
                  <a:pt x="275423" y="3911600"/>
                </a:lnTo>
                <a:lnTo>
                  <a:pt x="294817" y="3937000"/>
                </a:lnTo>
                <a:lnTo>
                  <a:pt x="314826" y="3975100"/>
                </a:lnTo>
                <a:lnTo>
                  <a:pt x="335445" y="4000500"/>
                </a:lnTo>
                <a:lnTo>
                  <a:pt x="356669" y="4038600"/>
                </a:lnTo>
                <a:lnTo>
                  <a:pt x="378493" y="4076700"/>
                </a:lnTo>
                <a:lnTo>
                  <a:pt x="400914" y="4102100"/>
                </a:lnTo>
                <a:lnTo>
                  <a:pt x="423927" y="4140200"/>
                </a:lnTo>
                <a:lnTo>
                  <a:pt x="447527" y="4165600"/>
                </a:lnTo>
                <a:lnTo>
                  <a:pt x="471709" y="4203700"/>
                </a:lnTo>
                <a:lnTo>
                  <a:pt x="496470" y="4229100"/>
                </a:lnTo>
                <a:lnTo>
                  <a:pt x="521805" y="4267200"/>
                </a:lnTo>
                <a:lnTo>
                  <a:pt x="547709" y="4292600"/>
                </a:lnTo>
                <a:lnTo>
                  <a:pt x="574178" y="4330700"/>
                </a:lnTo>
                <a:lnTo>
                  <a:pt x="601207" y="4356100"/>
                </a:lnTo>
                <a:lnTo>
                  <a:pt x="628792" y="4381500"/>
                </a:lnTo>
                <a:lnTo>
                  <a:pt x="656929" y="4419600"/>
                </a:lnTo>
                <a:lnTo>
                  <a:pt x="685612" y="4445000"/>
                </a:lnTo>
                <a:lnTo>
                  <a:pt x="714838" y="4470400"/>
                </a:lnTo>
                <a:lnTo>
                  <a:pt x="744601" y="4508500"/>
                </a:lnTo>
                <a:lnTo>
                  <a:pt x="774898" y="4533900"/>
                </a:lnTo>
                <a:lnTo>
                  <a:pt x="805724" y="4559300"/>
                </a:lnTo>
                <a:lnTo>
                  <a:pt x="837074" y="4597400"/>
                </a:lnTo>
                <a:lnTo>
                  <a:pt x="868944" y="4622800"/>
                </a:lnTo>
                <a:lnTo>
                  <a:pt x="901329" y="4648200"/>
                </a:lnTo>
                <a:lnTo>
                  <a:pt x="934225" y="4673600"/>
                </a:lnTo>
                <a:lnTo>
                  <a:pt x="967628" y="4699000"/>
                </a:lnTo>
                <a:lnTo>
                  <a:pt x="1001532" y="4737100"/>
                </a:lnTo>
                <a:lnTo>
                  <a:pt x="1035934" y="4762500"/>
                </a:lnTo>
                <a:lnTo>
                  <a:pt x="1070829" y="4787900"/>
                </a:lnTo>
                <a:lnTo>
                  <a:pt x="1106212" y="4813300"/>
                </a:lnTo>
                <a:lnTo>
                  <a:pt x="1178426" y="4864100"/>
                </a:lnTo>
                <a:lnTo>
                  <a:pt x="1252540" y="4914900"/>
                </a:lnTo>
                <a:lnTo>
                  <a:pt x="1328518" y="4965700"/>
                </a:lnTo>
                <a:lnTo>
                  <a:pt x="1406323" y="5016500"/>
                </a:lnTo>
                <a:lnTo>
                  <a:pt x="1485920" y="5067300"/>
                </a:lnTo>
                <a:lnTo>
                  <a:pt x="1526380" y="5080000"/>
                </a:lnTo>
                <a:lnTo>
                  <a:pt x="1650347" y="5156200"/>
                </a:lnTo>
                <a:lnTo>
                  <a:pt x="1692518" y="5168900"/>
                </a:lnTo>
                <a:lnTo>
                  <a:pt x="1778104" y="5219700"/>
                </a:lnTo>
                <a:lnTo>
                  <a:pt x="1821511" y="5232400"/>
                </a:lnTo>
                <a:lnTo>
                  <a:pt x="1909529" y="5283200"/>
                </a:lnTo>
                <a:lnTo>
                  <a:pt x="1954131" y="5295900"/>
                </a:lnTo>
                <a:lnTo>
                  <a:pt x="1999123" y="5321300"/>
                </a:lnTo>
                <a:lnTo>
                  <a:pt x="2044500" y="5334000"/>
                </a:lnTo>
                <a:lnTo>
                  <a:pt x="2090258" y="5359400"/>
                </a:lnTo>
                <a:lnTo>
                  <a:pt x="2136391" y="5372100"/>
                </a:lnTo>
                <a:lnTo>
                  <a:pt x="2182897" y="5397500"/>
                </a:lnTo>
                <a:lnTo>
                  <a:pt x="2229769" y="5410200"/>
                </a:lnTo>
                <a:lnTo>
                  <a:pt x="2277004" y="5435600"/>
                </a:lnTo>
                <a:lnTo>
                  <a:pt x="2372544" y="5461000"/>
                </a:lnTo>
                <a:lnTo>
                  <a:pt x="2420840" y="5486400"/>
                </a:lnTo>
                <a:lnTo>
                  <a:pt x="2617425" y="5537200"/>
                </a:lnTo>
                <a:lnTo>
                  <a:pt x="2667399" y="5562600"/>
                </a:lnTo>
                <a:lnTo>
                  <a:pt x="3078413" y="5664200"/>
                </a:lnTo>
                <a:lnTo>
                  <a:pt x="5862386" y="5664200"/>
                </a:lnTo>
                <a:lnTo>
                  <a:pt x="6273400" y="5562600"/>
                </a:lnTo>
                <a:lnTo>
                  <a:pt x="6323374" y="5537200"/>
                </a:lnTo>
                <a:lnTo>
                  <a:pt x="6519959" y="5486400"/>
                </a:lnTo>
                <a:lnTo>
                  <a:pt x="6568255" y="5461000"/>
                </a:lnTo>
                <a:lnTo>
                  <a:pt x="6663795" y="5435600"/>
                </a:lnTo>
                <a:lnTo>
                  <a:pt x="6711030" y="5410200"/>
                </a:lnTo>
                <a:lnTo>
                  <a:pt x="6757902" y="5397500"/>
                </a:lnTo>
                <a:lnTo>
                  <a:pt x="6804408" y="5372100"/>
                </a:lnTo>
                <a:lnTo>
                  <a:pt x="6850541" y="5359400"/>
                </a:lnTo>
                <a:lnTo>
                  <a:pt x="6896299" y="5334000"/>
                </a:lnTo>
                <a:lnTo>
                  <a:pt x="6941676" y="5321300"/>
                </a:lnTo>
                <a:lnTo>
                  <a:pt x="6986668" y="5295900"/>
                </a:lnTo>
                <a:lnTo>
                  <a:pt x="7031270" y="5283200"/>
                </a:lnTo>
                <a:lnTo>
                  <a:pt x="7119288" y="5232400"/>
                </a:lnTo>
                <a:lnTo>
                  <a:pt x="7162695" y="5219700"/>
                </a:lnTo>
                <a:lnTo>
                  <a:pt x="7248281" y="5168900"/>
                </a:lnTo>
                <a:lnTo>
                  <a:pt x="7290452" y="5156200"/>
                </a:lnTo>
                <a:lnTo>
                  <a:pt x="7414419" y="5080000"/>
                </a:lnTo>
                <a:lnTo>
                  <a:pt x="7454879" y="5067300"/>
                </a:lnTo>
                <a:lnTo>
                  <a:pt x="7534476" y="5016500"/>
                </a:lnTo>
                <a:lnTo>
                  <a:pt x="7612281" y="4965700"/>
                </a:lnTo>
                <a:lnTo>
                  <a:pt x="7688259" y="4914900"/>
                </a:lnTo>
                <a:lnTo>
                  <a:pt x="7762373" y="4864100"/>
                </a:lnTo>
                <a:lnTo>
                  <a:pt x="7834587" y="4813300"/>
                </a:lnTo>
                <a:lnTo>
                  <a:pt x="7869970" y="4787900"/>
                </a:lnTo>
                <a:lnTo>
                  <a:pt x="7904865" y="4762500"/>
                </a:lnTo>
                <a:lnTo>
                  <a:pt x="7939267" y="4737100"/>
                </a:lnTo>
                <a:lnTo>
                  <a:pt x="7973171" y="4699000"/>
                </a:lnTo>
                <a:lnTo>
                  <a:pt x="8006574" y="4673600"/>
                </a:lnTo>
                <a:lnTo>
                  <a:pt x="8039470" y="4648200"/>
                </a:lnTo>
                <a:lnTo>
                  <a:pt x="8071855" y="4622800"/>
                </a:lnTo>
                <a:lnTo>
                  <a:pt x="8103725" y="4597400"/>
                </a:lnTo>
                <a:lnTo>
                  <a:pt x="8135075" y="4559300"/>
                </a:lnTo>
                <a:lnTo>
                  <a:pt x="8165901" y="4533900"/>
                </a:lnTo>
                <a:lnTo>
                  <a:pt x="8196198" y="4508500"/>
                </a:lnTo>
                <a:lnTo>
                  <a:pt x="8225961" y="4470400"/>
                </a:lnTo>
                <a:lnTo>
                  <a:pt x="8255187" y="4445000"/>
                </a:lnTo>
                <a:lnTo>
                  <a:pt x="8283870" y="4419600"/>
                </a:lnTo>
                <a:lnTo>
                  <a:pt x="8312007" y="4381500"/>
                </a:lnTo>
                <a:lnTo>
                  <a:pt x="8339592" y="4356100"/>
                </a:lnTo>
                <a:lnTo>
                  <a:pt x="8366621" y="4330700"/>
                </a:lnTo>
                <a:lnTo>
                  <a:pt x="8393090" y="4292600"/>
                </a:lnTo>
                <a:lnTo>
                  <a:pt x="8418994" y="4267200"/>
                </a:lnTo>
                <a:lnTo>
                  <a:pt x="8444329" y="4229100"/>
                </a:lnTo>
                <a:lnTo>
                  <a:pt x="8469090" y="4203700"/>
                </a:lnTo>
                <a:lnTo>
                  <a:pt x="8493272" y="4165600"/>
                </a:lnTo>
                <a:lnTo>
                  <a:pt x="8516872" y="4140200"/>
                </a:lnTo>
                <a:lnTo>
                  <a:pt x="8539885" y="4102100"/>
                </a:lnTo>
                <a:lnTo>
                  <a:pt x="8562306" y="4076700"/>
                </a:lnTo>
                <a:lnTo>
                  <a:pt x="8584130" y="4038600"/>
                </a:lnTo>
                <a:lnTo>
                  <a:pt x="8605354" y="4000500"/>
                </a:lnTo>
                <a:lnTo>
                  <a:pt x="8625973" y="3975100"/>
                </a:lnTo>
                <a:lnTo>
                  <a:pt x="8645982" y="3937000"/>
                </a:lnTo>
                <a:lnTo>
                  <a:pt x="8665376" y="3911600"/>
                </a:lnTo>
                <a:lnTo>
                  <a:pt x="8684152" y="3873500"/>
                </a:lnTo>
                <a:lnTo>
                  <a:pt x="8702305" y="3835400"/>
                </a:lnTo>
                <a:lnTo>
                  <a:pt x="8719830" y="3810000"/>
                </a:lnTo>
                <a:lnTo>
                  <a:pt x="8736722" y="3771900"/>
                </a:lnTo>
                <a:lnTo>
                  <a:pt x="8752978" y="3733800"/>
                </a:lnTo>
                <a:lnTo>
                  <a:pt x="8768593" y="3695700"/>
                </a:lnTo>
                <a:lnTo>
                  <a:pt x="8783562" y="3670300"/>
                </a:lnTo>
                <a:lnTo>
                  <a:pt x="8797881" y="3632200"/>
                </a:lnTo>
                <a:lnTo>
                  <a:pt x="8811545" y="3594100"/>
                </a:lnTo>
                <a:lnTo>
                  <a:pt x="8824550" y="3556000"/>
                </a:lnTo>
                <a:lnTo>
                  <a:pt x="8836892" y="3530600"/>
                </a:lnTo>
                <a:lnTo>
                  <a:pt x="8848565" y="3492500"/>
                </a:lnTo>
                <a:lnTo>
                  <a:pt x="8859565" y="3454400"/>
                </a:lnTo>
                <a:lnTo>
                  <a:pt x="8869889" y="3416300"/>
                </a:lnTo>
                <a:lnTo>
                  <a:pt x="8879530" y="3378200"/>
                </a:lnTo>
                <a:lnTo>
                  <a:pt x="8888486" y="3352800"/>
                </a:lnTo>
                <a:lnTo>
                  <a:pt x="8896751" y="3314700"/>
                </a:lnTo>
                <a:lnTo>
                  <a:pt x="8904321" y="3276600"/>
                </a:lnTo>
                <a:lnTo>
                  <a:pt x="8911191" y="3238500"/>
                </a:lnTo>
                <a:lnTo>
                  <a:pt x="8917357" y="3200400"/>
                </a:lnTo>
                <a:lnTo>
                  <a:pt x="8922815" y="3162300"/>
                </a:lnTo>
                <a:lnTo>
                  <a:pt x="8927559" y="3124200"/>
                </a:lnTo>
                <a:lnTo>
                  <a:pt x="8931586" y="3086100"/>
                </a:lnTo>
                <a:lnTo>
                  <a:pt x="8934891" y="3048000"/>
                </a:lnTo>
                <a:lnTo>
                  <a:pt x="8937469" y="3009900"/>
                </a:lnTo>
                <a:lnTo>
                  <a:pt x="8939316" y="2971800"/>
                </a:lnTo>
                <a:lnTo>
                  <a:pt x="8940428" y="2933700"/>
                </a:lnTo>
                <a:lnTo>
                  <a:pt x="8940800" y="2908300"/>
                </a:lnTo>
                <a:lnTo>
                  <a:pt x="8940428" y="2870200"/>
                </a:lnTo>
                <a:lnTo>
                  <a:pt x="8939316" y="2832100"/>
                </a:lnTo>
                <a:lnTo>
                  <a:pt x="8937469" y="2794000"/>
                </a:lnTo>
                <a:lnTo>
                  <a:pt x="8934891" y="2755900"/>
                </a:lnTo>
                <a:lnTo>
                  <a:pt x="8931586" y="2717800"/>
                </a:lnTo>
                <a:lnTo>
                  <a:pt x="8927559" y="2679700"/>
                </a:lnTo>
                <a:lnTo>
                  <a:pt x="8922815" y="2641600"/>
                </a:lnTo>
                <a:lnTo>
                  <a:pt x="8917357" y="2603500"/>
                </a:lnTo>
                <a:lnTo>
                  <a:pt x="8911191" y="2565400"/>
                </a:lnTo>
                <a:lnTo>
                  <a:pt x="8904321" y="2527300"/>
                </a:lnTo>
                <a:lnTo>
                  <a:pt x="8896751" y="2489200"/>
                </a:lnTo>
                <a:lnTo>
                  <a:pt x="8888486" y="2451100"/>
                </a:lnTo>
                <a:lnTo>
                  <a:pt x="8879530" y="2425700"/>
                </a:lnTo>
                <a:lnTo>
                  <a:pt x="8869889" y="2387600"/>
                </a:lnTo>
                <a:lnTo>
                  <a:pt x="8859565" y="2349500"/>
                </a:lnTo>
                <a:lnTo>
                  <a:pt x="8848565" y="2311400"/>
                </a:lnTo>
                <a:lnTo>
                  <a:pt x="8836892" y="2273300"/>
                </a:lnTo>
                <a:lnTo>
                  <a:pt x="8824550" y="2247900"/>
                </a:lnTo>
                <a:lnTo>
                  <a:pt x="8811545" y="2209800"/>
                </a:lnTo>
                <a:lnTo>
                  <a:pt x="8797881" y="2171700"/>
                </a:lnTo>
                <a:lnTo>
                  <a:pt x="8783562" y="2133600"/>
                </a:lnTo>
                <a:lnTo>
                  <a:pt x="8768593" y="2108200"/>
                </a:lnTo>
                <a:lnTo>
                  <a:pt x="8752978" y="2070100"/>
                </a:lnTo>
                <a:lnTo>
                  <a:pt x="8736722" y="2032000"/>
                </a:lnTo>
                <a:lnTo>
                  <a:pt x="8719830" y="1993900"/>
                </a:lnTo>
                <a:lnTo>
                  <a:pt x="8702305" y="1968500"/>
                </a:lnTo>
                <a:lnTo>
                  <a:pt x="8684152" y="1930400"/>
                </a:lnTo>
                <a:lnTo>
                  <a:pt x="8665376" y="1892300"/>
                </a:lnTo>
                <a:lnTo>
                  <a:pt x="8645982" y="1866900"/>
                </a:lnTo>
                <a:lnTo>
                  <a:pt x="8625973" y="1828800"/>
                </a:lnTo>
                <a:lnTo>
                  <a:pt x="8605354" y="1803400"/>
                </a:lnTo>
                <a:lnTo>
                  <a:pt x="8584130" y="1765300"/>
                </a:lnTo>
                <a:lnTo>
                  <a:pt x="8562306" y="1727200"/>
                </a:lnTo>
                <a:lnTo>
                  <a:pt x="8539885" y="1701800"/>
                </a:lnTo>
                <a:lnTo>
                  <a:pt x="8516872" y="1663700"/>
                </a:lnTo>
                <a:lnTo>
                  <a:pt x="8493272" y="1638300"/>
                </a:lnTo>
                <a:lnTo>
                  <a:pt x="8469090" y="1600200"/>
                </a:lnTo>
                <a:lnTo>
                  <a:pt x="8444329" y="1574800"/>
                </a:lnTo>
                <a:lnTo>
                  <a:pt x="8418994" y="1536700"/>
                </a:lnTo>
                <a:lnTo>
                  <a:pt x="8393090" y="1511300"/>
                </a:lnTo>
                <a:lnTo>
                  <a:pt x="8366621" y="1473200"/>
                </a:lnTo>
                <a:lnTo>
                  <a:pt x="8339592" y="1447800"/>
                </a:lnTo>
                <a:lnTo>
                  <a:pt x="8312007" y="1422400"/>
                </a:lnTo>
                <a:lnTo>
                  <a:pt x="8283870" y="1384300"/>
                </a:lnTo>
                <a:lnTo>
                  <a:pt x="8255187" y="1358900"/>
                </a:lnTo>
                <a:lnTo>
                  <a:pt x="8225961" y="1333500"/>
                </a:lnTo>
                <a:lnTo>
                  <a:pt x="8196198" y="1295400"/>
                </a:lnTo>
                <a:lnTo>
                  <a:pt x="8165901" y="1270000"/>
                </a:lnTo>
                <a:lnTo>
                  <a:pt x="8135075" y="1244600"/>
                </a:lnTo>
                <a:lnTo>
                  <a:pt x="8103725" y="1206500"/>
                </a:lnTo>
                <a:lnTo>
                  <a:pt x="8071855" y="1181100"/>
                </a:lnTo>
                <a:lnTo>
                  <a:pt x="8039470" y="1155700"/>
                </a:lnTo>
                <a:lnTo>
                  <a:pt x="8006574" y="1130300"/>
                </a:lnTo>
                <a:lnTo>
                  <a:pt x="7973171" y="1104900"/>
                </a:lnTo>
                <a:lnTo>
                  <a:pt x="7939267" y="1066800"/>
                </a:lnTo>
                <a:lnTo>
                  <a:pt x="7904865" y="1041400"/>
                </a:lnTo>
                <a:lnTo>
                  <a:pt x="7869970" y="1016000"/>
                </a:lnTo>
                <a:lnTo>
                  <a:pt x="7798719" y="965200"/>
                </a:lnTo>
                <a:lnTo>
                  <a:pt x="7725551" y="914400"/>
                </a:lnTo>
                <a:lnTo>
                  <a:pt x="7650501" y="863600"/>
                </a:lnTo>
                <a:lnTo>
                  <a:pt x="7573605" y="812800"/>
                </a:lnTo>
                <a:lnTo>
                  <a:pt x="7494899" y="762000"/>
                </a:lnTo>
                <a:lnTo>
                  <a:pt x="7454879" y="736600"/>
                </a:lnTo>
                <a:lnTo>
                  <a:pt x="7414419" y="723900"/>
                </a:lnTo>
                <a:lnTo>
                  <a:pt x="7290452" y="647700"/>
                </a:lnTo>
                <a:lnTo>
                  <a:pt x="7248281" y="635000"/>
                </a:lnTo>
                <a:lnTo>
                  <a:pt x="7162695" y="584200"/>
                </a:lnTo>
                <a:lnTo>
                  <a:pt x="7119288" y="571500"/>
                </a:lnTo>
                <a:lnTo>
                  <a:pt x="7031270" y="520700"/>
                </a:lnTo>
                <a:lnTo>
                  <a:pt x="6986668" y="508000"/>
                </a:lnTo>
                <a:lnTo>
                  <a:pt x="6941676" y="482600"/>
                </a:lnTo>
                <a:lnTo>
                  <a:pt x="6896299" y="469900"/>
                </a:lnTo>
                <a:lnTo>
                  <a:pt x="6850541" y="444500"/>
                </a:lnTo>
                <a:lnTo>
                  <a:pt x="6804408" y="431800"/>
                </a:lnTo>
                <a:lnTo>
                  <a:pt x="6757902" y="406400"/>
                </a:lnTo>
                <a:lnTo>
                  <a:pt x="6711030" y="393700"/>
                </a:lnTo>
                <a:lnTo>
                  <a:pt x="6663795" y="368300"/>
                </a:lnTo>
                <a:lnTo>
                  <a:pt x="6568255" y="342900"/>
                </a:lnTo>
                <a:lnTo>
                  <a:pt x="6519959" y="317500"/>
                </a:lnTo>
                <a:lnTo>
                  <a:pt x="6323374" y="266700"/>
                </a:lnTo>
                <a:lnTo>
                  <a:pt x="6273400" y="241300"/>
                </a:lnTo>
                <a:lnTo>
                  <a:pt x="5862386" y="139700"/>
                </a:lnTo>
                <a:close/>
              </a:path>
              <a:path w="8940800" h="5727700">
                <a:moveTo>
                  <a:pt x="5596053" y="88900"/>
                </a:moveTo>
                <a:lnTo>
                  <a:pt x="3344746" y="88900"/>
                </a:lnTo>
                <a:lnTo>
                  <a:pt x="3131125" y="139700"/>
                </a:lnTo>
                <a:lnTo>
                  <a:pt x="5809674" y="139700"/>
                </a:lnTo>
                <a:lnTo>
                  <a:pt x="5596053" y="88900"/>
                </a:lnTo>
                <a:close/>
              </a:path>
              <a:path w="8940800" h="5727700">
                <a:moveTo>
                  <a:pt x="5433053" y="63500"/>
                </a:moveTo>
                <a:lnTo>
                  <a:pt x="3507746" y="63500"/>
                </a:lnTo>
                <a:lnTo>
                  <a:pt x="3398822" y="88900"/>
                </a:lnTo>
                <a:lnTo>
                  <a:pt x="5541977" y="88900"/>
                </a:lnTo>
                <a:lnTo>
                  <a:pt x="5433053" y="63500"/>
                </a:lnTo>
                <a:close/>
              </a:path>
              <a:path w="8940800" h="5727700">
                <a:moveTo>
                  <a:pt x="5323127" y="50800"/>
                </a:moveTo>
                <a:lnTo>
                  <a:pt x="3617672" y="50800"/>
                </a:lnTo>
                <a:lnTo>
                  <a:pt x="3562586" y="63500"/>
                </a:lnTo>
                <a:lnTo>
                  <a:pt x="5378213" y="63500"/>
                </a:lnTo>
                <a:lnTo>
                  <a:pt x="5323127" y="50800"/>
                </a:lnTo>
                <a:close/>
              </a:path>
              <a:path w="8940800" h="5727700">
                <a:moveTo>
                  <a:pt x="5212236" y="38100"/>
                </a:moveTo>
                <a:lnTo>
                  <a:pt x="3728563" y="38100"/>
                </a:lnTo>
                <a:lnTo>
                  <a:pt x="3672999" y="50800"/>
                </a:lnTo>
                <a:lnTo>
                  <a:pt x="5267800" y="50800"/>
                </a:lnTo>
                <a:lnTo>
                  <a:pt x="5212236" y="38100"/>
                </a:lnTo>
                <a:close/>
              </a:path>
              <a:path w="8940800" h="5727700">
                <a:moveTo>
                  <a:pt x="5100415" y="25400"/>
                </a:moveTo>
                <a:lnTo>
                  <a:pt x="3840384" y="25400"/>
                </a:lnTo>
                <a:lnTo>
                  <a:pt x="3784360" y="38100"/>
                </a:lnTo>
                <a:lnTo>
                  <a:pt x="5156439" y="38100"/>
                </a:lnTo>
                <a:lnTo>
                  <a:pt x="5100415" y="25400"/>
                </a:lnTo>
                <a:close/>
              </a:path>
              <a:path w="8940800" h="5727700">
                <a:moveTo>
                  <a:pt x="4931021" y="12700"/>
                </a:moveTo>
                <a:lnTo>
                  <a:pt x="4009778" y="12700"/>
                </a:lnTo>
                <a:lnTo>
                  <a:pt x="3953097" y="25400"/>
                </a:lnTo>
                <a:lnTo>
                  <a:pt x="4987702" y="25400"/>
                </a:lnTo>
                <a:lnTo>
                  <a:pt x="4931021" y="12700"/>
                </a:lnTo>
                <a:close/>
              </a:path>
              <a:path w="8940800" h="5727700">
                <a:moveTo>
                  <a:pt x="4702245" y="0"/>
                </a:moveTo>
                <a:lnTo>
                  <a:pt x="4238554" y="0"/>
                </a:lnTo>
                <a:lnTo>
                  <a:pt x="4181061" y="12700"/>
                </a:lnTo>
                <a:lnTo>
                  <a:pt x="4759738" y="12700"/>
                </a:lnTo>
                <a:lnTo>
                  <a:pt x="4702245" y="0"/>
                </a:lnTo>
                <a:close/>
              </a:path>
            </a:pathLst>
          </a:custGeom>
          <a:solidFill>
            <a:srgbClr val="9DC065">
              <a:alpha val="3294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5287" y="1844675"/>
            <a:ext cx="8353425" cy="142875"/>
          </a:xfrm>
          <a:custGeom>
            <a:avLst/>
            <a:gdLst/>
            <a:ahLst/>
            <a:cxnLst/>
            <a:rect l="l" t="t" r="r" b="b"/>
            <a:pathLst>
              <a:path w="8353425" h="142875">
                <a:moveTo>
                  <a:pt x="0" y="0"/>
                </a:moveTo>
                <a:lnTo>
                  <a:pt x="8353425" y="0"/>
                </a:lnTo>
                <a:lnTo>
                  <a:pt x="835342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99A9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5287" y="1844675"/>
            <a:ext cx="8353425" cy="142875"/>
          </a:xfrm>
          <a:custGeom>
            <a:avLst/>
            <a:gdLst/>
            <a:ahLst/>
            <a:cxnLst/>
            <a:rect l="l" t="t" r="r" b="b"/>
            <a:pathLst>
              <a:path w="8353425" h="142875">
                <a:moveTo>
                  <a:pt x="0" y="0"/>
                </a:moveTo>
                <a:lnTo>
                  <a:pt x="8353425" y="0"/>
                </a:lnTo>
                <a:lnTo>
                  <a:pt x="835342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3850" y="3357562"/>
            <a:ext cx="8425180" cy="503555"/>
          </a:xfrm>
          <a:custGeom>
            <a:avLst/>
            <a:gdLst/>
            <a:ahLst/>
            <a:cxnLst/>
            <a:rect l="l" t="t" r="r" b="b"/>
            <a:pathLst>
              <a:path w="8425180" h="503554">
                <a:moveTo>
                  <a:pt x="0" y="0"/>
                </a:moveTo>
                <a:lnTo>
                  <a:pt x="8424862" y="0"/>
                </a:lnTo>
                <a:lnTo>
                  <a:pt x="8424862" y="503237"/>
                </a:lnTo>
                <a:lnTo>
                  <a:pt x="0" y="50323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95287" y="5229225"/>
            <a:ext cx="8353425" cy="163830"/>
          </a:xfrm>
          <a:custGeom>
            <a:avLst/>
            <a:gdLst/>
            <a:ahLst/>
            <a:cxnLst/>
            <a:rect l="l" t="t" r="r" b="b"/>
            <a:pathLst>
              <a:path w="8353425" h="163829">
                <a:moveTo>
                  <a:pt x="0" y="0"/>
                </a:moveTo>
                <a:lnTo>
                  <a:pt x="8353425" y="0"/>
                </a:lnTo>
                <a:lnTo>
                  <a:pt x="8353425" y="163512"/>
                </a:lnTo>
                <a:lnTo>
                  <a:pt x="0" y="163512"/>
                </a:lnTo>
                <a:lnTo>
                  <a:pt x="0" y="0"/>
                </a:lnTo>
                <a:close/>
              </a:path>
            </a:pathLst>
          </a:custGeom>
          <a:solidFill>
            <a:srgbClr val="99A9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5287" y="5229225"/>
            <a:ext cx="8353425" cy="163830"/>
          </a:xfrm>
          <a:custGeom>
            <a:avLst/>
            <a:gdLst/>
            <a:ahLst/>
            <a:cxnLst/>
            <a:rect l="l" t="t" r="r" b="b"/>
            <a:pathLst>
              <a:path w="8353425" h="163829">
                <a:moveTo>
                  <a:pt x="0" y="0"/>
                </a:moveTo>
                <a:lnTo>
                  <a:pt x="8353425" y="0"/>
                </a:lnTo>
                <a:lnTo>
                  <a:pt x="8353425" y="163512"/>
                </a:lnTo>
                <a:lnTo>
                  <a:pt x="0" y="16351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5287" y="1916113"/>
            <a:ext cx="0" cy="3529329"/>
          </a:xfrm>
          <a:custGeom>
            <a:avLst/>
            <a:gdLst/>
            <a:ahLst/>
            <a:cxnLst/>
            <a:rect l="l" t="t" r="r" b="b"/>
            <a:pathLst>
              <a:path w="0" h="3529329">
                <a:moveTo>
                  <a:pt x="0" y="0"/>
                </a:moveTo>
                <a:lnTo>
                  <a:pt x="0" y="3529012"/>
                </a:lnTo>
              </a:path>
            </a:pathLst>
          </a:custGeom>
          <a:ln w="19050">
            <a:solidFill>
              <a:srgbClr val="333399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748714" y="1916113"/>
            <a:ext cx="0" cy="3529329"/>
          </a:xfrm>
          <a:custGeom>
            <a:avLst/>
            <a:gdLst/>
            <a:ahLst/>
            <a:cxnLst/>
            <a:rect l="l" t="t" r="r" b="b"/>
            <a:pathLst>
              <a:path w="0" h="3529329">
                <a:moveTo>
                  <a:pt x="0" y="0"/>
                </a:moveTo>
                <a:lnTo>
                  <a:pt x="0" y="3529012"/>
                </a:lnTo>
              </a:path>
            </a:pathLst>
          </a:custGeom>
          <a:ln w="12700">
            <a:solidFill>
              <a:srgbClr val="032B5F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33462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46350" y="1982788"/>
            <a:ext cx="0" cy="1046480"/>
          </a:xfrm>
          <a:custGeom>
            <a:avLst/>
            <a:gdLst/>
            <a:ahLst/>
            <a:cxnLst/>
            <a:rect l="l" t="t" r="r" b="b"/>
            <a:pathLst>
              <a:path w="0" h="1046480">
                <a:moveTo>
                  <a:pt x="0" y="0"/>
                </a:moveTo>
                <a:lnTo>
                  <a:pt x="0" y="1046161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46350" y="3317875"/>
            <a:ext cx="0" cy="31750"/>
          </a:xfrm>
          <a:custGeom>
            <a:avLst/>
            <a:gdLst/>
            <a:ahLst/>
            <a:cxnLst/>
            <a:rect l="l" t="t" r="r" b="b"/>
            <a:pathLst>
              <a:path w="0" h="31750">
                <a:moveTo>
                  <a:pt x="0" y="0"/>
                </a:moveTo>
                <a:lnTo>
                  <a:pt x="0" y="31751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38287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43112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44825" y="198913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40125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021137" y="19954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10087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03800" y="198913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99100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02338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00813" y="1992313"/>
            <a:ext cx="0" cy="1046480"/>
          </a:xfrm>
          <a:custGeom>
            <a:avLst/>
            <a:gdLst/>
            <a:ahLst/>
            <a:cxnLst/>
            <a:rect l="l" t="t" r="r" b="b"/>
            <a:pathLst>
              <a:path w="0" h="1046480">
                <a:moveTo>
                  <a:pt x="0" y="0"/>
                </a:moveTo>
                <a:lnTo>
                  <a:pt x="0" y="1046161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00813" y="3327400"/>
            <a:ext cx="0" cy="31750"/>
          </a:xfrm>
          <a:custGeom>
            <a:avLst/>
            <a:gdLst/>
            <a:ahLst/>
            <a:cxnLst/>
            <a:rect l="l" t="t" r="r" b="b"/>
            <a:pathLst>
              <a:path w="0" h="31750">
                <a:moveTo>
                  <a:pt x="0" y="0"/>
                </a:moveTo>
                <a:lnTo>
                  <a:pt x="0" y="31751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10400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515225" y="196373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024814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0225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63625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576512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68450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73275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074987" y="3886200"/>
            <a:ext cx="0" cy="27305"/>
          </a:xfrm>
          <a:custGeom>
            <a:avLst/>
            <a:gdLst/>
            <a:ahLst/>
            <a:cxnLst/>
            <a:rect l="l" t="t" r="r" b="b"/>
            <a:pathLst>
              <a:path w="0" h="27304">
                <a:moveTo>
                  <a:pt x="0" y="0"/>
                </a:moveTo>
                <a:lnTo>
                  <a:pt x="0" y="2698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074987" y="4202112"/>
            <a:ext cx="0" cy="1050925"/>
          </a:xfrm>
          <a:custGeom>
            <a:avLst/>
            <a:gdLst/>
            <a:ahLst/>
            <a:cxnLst/>
            <a:rect l="l" t="t" r="r" b="b"/>
            <a:pathLst>
              <a:path w="0" h="1050925">
                <a:moveTo>
                  <a:pt x="0" y="0"/>
                </a:moveTo>
                <a:lnTo>
                  <a:pt x="0" y="1050925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570287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51300" y="38925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540250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033962" y="388620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29263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032500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530975" y="3889375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040564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545389" y="386080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054975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60387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3250" y="1624012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 h="0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127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68376" y="158590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39751" y="158590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46100" y="1508125"/>
            <a:ext cx="0" cy="504825"/>
          </a:xfrm>
          <a:custGeom>
            <a:avLst/>
            <a:gdLst/>
            <a:ahLst/>
            <a:cxnLst/>
            <a:rect l="l" t="t" r="r" b="b"/>
            <a:pathLst>
              <a:path w="0" h="504825">
                <a:moveTo>
                  <a:pt x="0" y="0"/>
                </a:moveTo>
                <a:lnTo>
                  <a:pt x="0" y="504825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42987" y="1484312"/>
            <a:ext cx="0" cy="504825"/>
          </a:xfrm>
          <a:custGeom>
            <a:avLst/>
            <a:gdLst/>
            <a:ahLst/>
            <a:cxnLst/>
            <a:rect l="l" t="t" r="r" b="b"/>
            <a:pathLst>
              <a:path w="0" h="504825">
                <a:moveTo>
                  <a:pt x="0" y="0"/>
                </a:moveTo>
                <a:lnTo>
                  <a:pt x="0" y="504825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532814" y="198913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532814" y="386080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46587" y="3544887"/>
            <a:ext cx="153987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71537" y="5641975"/>
            <a:ext cx="142875" cy="288925"/>
          </a:xfrm>
          <a:custGeom>
            <a:avLst/>
            <a:gdLst/>
            <a:ahLst/>
            <a:cxnLst/>
            <a:rect l="l" t="t" r="r" b="b"/>
            <a:pathLst>
              <a:path w="142875" h="288925">
                <a:moveTo>
                  <a:pt x="0" y="0"/>
                </a:moveTo>
                <a:lnTo>
                  <a:pt x="142875" y="0"/>
                </a:lnTo>
                <a:lnTo>
                  <a:pt x="142875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71537" y="5641975"/>
            <a:ext cx="142875" cy="288925"/>
          </a:xfrm>
          <a:custGeom>
            <a:avLst/>
            <a:gdLst/>
            <a:ahLst/>
            <a:cxnLst/>
            <a:rect l="l" t="t" r="r" b="b"/>
            <a:pathLst>
              <a:path w="142875" h="288925">
                <a:moveTo>
                  <a:pt x="0" y="0"/>
                </a:moveTo>
                <a:lnTo>
                  <a:pt x="142875" y="0"/>
                </a:lnTo>
                <a:lnTo>
                  <a:pt x="142875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430837" y="5656263"/>
            <a:ext cx="153987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129789" y="5240146"/>
            <a:ext cx="4679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B5F"/>
                </a:solidFill>
                <a:latin typeface="Arial"/>
                <a:cs typeface="Arial"/>
              </a:rPr>
              <a:t>F</a:t>
            </a: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032B5F"/>
                </a:solidFill>
                <a:latin typeface="Arial"/>
                <a:cs typeface="Arial"/>
              </a:rPr>
              <a:t>s</a:t>
            </a:r>
            <a:r>
              <a:rPr dirty="0" sz="900" spc="5">
                <a:solidFill>
                  <a:srgbClr val="032B5F"/>
                </a:solidFill>
                <a:latin typeface="Arial"/>
                <a:cs typeface="Arial"/>
              </a:rPr>
              <a:t>s</a:t>
            </a: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ade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986914" y="1831835"/>
            <a:ext cx="4679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B5F"/>
                </a:solidFill>
                <a:latin typeface="Arial"/>
                <a:cs typeface="Arial"/>
              </a:rPr>
              <a:t>F</a:t>
            </a: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a</a:t>
            </a:r>
            <a:r>
              <a:rPr dirty="0" sz="900">
                <a:solidFill>
                  <a:srgbClr val="032B5F"/>
                </a:solidFill>
                <a:latin typeface="Arial"/>
                <a:cs typeface="Arial"/>
              </a:rPr>
              <a:t>s</a:t>
            </a:r>
            <a:r>
              <a:rPr dirty="0" sz="900" spc="5">
                <a:solidFill>
                  <a:srgbClr val="032B5F"/>
                </a:solidFill>
                <a:latin typeface="Arial"/>
                <a:cs typeface="Arial"/>
              </a:rPr>
              <a:t>s</a:t>
            </a: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ade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730240" y="5691060"/>
            <a:ext cx="12890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Receiver, radius </a:t>
            </a:r>
            <a:r>
              <a:rPr dirty="0" sz="900">
                <a:solidFill>
                  <a:srgbClr val="032B5F"/>
                </a:solidFill>
                <a:latin typeface="Arial"/>
                <a:cs typeface="Arial"/>
              </a:rPr>
              <a:t>ca.</a:t>
            </a:r>
            <a:r>
              <a:rPr dirty="0" sz="900" spc="-7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15m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80769" y="5689472"/>
            <a:ext cx="24472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032B5F"/>
                </a:solidFill>
                <a:latin typeface="Arial"/>
                <a:cs typeface="Arial"/>
              </a:rPr>
              <a:t>1 Room controller </a:t>
            </a:r>
            <a:r>
              <a:rPr dirty="0" sz="1200">
                <a:solidFill>
                  <a:srgbClr val="032B5F"/>
                </a:solidFill>
                <a:latin typeface="Arial"/>
                <a:cs typeface="Arial"/>
              </a:rPr>
              <a:t>for </a:t>
            </a:r>
            <a:r>
              <a:rPr dirty="0" sz="1200" spc="-5">
                <a:solidFill>
                  <a:srgbClr val="032B5F"/>
                </a:solidFill>
                <a:latin typeface="Arial"/>
                <a:cs typeface="Arial"/>
              </a:rPr>
              <a:t>8 building</a:t>
            </a:r>
            <a:r>
              <a:rPr dirty="0" sz="1200" spc="-9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32B5F"/>
                </a:solidFill>
                <a:latin typeface="Arial"/>
                <a:cs typeface="Arial"/>
              </a:rPr>
              <a:t>axis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74027" y="1358709"/>
            <a:ext cx="6635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Building</a:t>
            </a:r>
            <a:r>
              <a:rPr dirty="0" sz="900" spc="-7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032B5F"/>
                </a:solidFill>
                <a:latin typeface="Arial"/>
                <a:cs typeface="Arial"/>
              </a:rPr>
              <a:t>axis</a:t>
            </a:r>
            <a:endParaRPr sz="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663478" y="3553936"/>
            <a:ext cx="453390" cy="128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94"/>
              </a:lnSpc>
            </a:pPr>
            <a:r>
              <a:rPr dirty="0" sz="900" spc="-10">
                <a:solidFill>
                  <a:srgbClr val="032B5F"/>
                </a:solidFill>
                <a:latin typeface="Arial"/>
                <a:cs typeface="Arial"/>
              </a:rPr>
              <a:t>R</a:t>
            </a: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e</a:t>
            </a:r>
            <a:r>
              <a:rPr dirty="0" sz="900">
                <a:solidFill>
                  <a:srgbClr val="032B5F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ei</a:t>
            </a:r>
            <a:r>
              <a:rPr dirty="0" sz="900" spc="-10">
                <a:solidFill>
                  <a:srgbClr val="032B5F"/>
                </a:solidFill>
                <a:latin typeface="Arial"/>
                <a:cs typeface="Arial"/>
              </a:rPr>
              <a:t>v</a:t>
            </a: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er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052762" y="3621087"/>
            <a:ext cx="1398905" cy="292100"/>
          </a:xfrm>
          <a:custGeom>
            <a:avLst/>
            <a:gdLst/>
            <a:ahLst/>
            <a:cxnLst/>
            <a:rect l="l" t="t" r="r" b="b"/>
            <a:pathLst>
              <a:path w="1398904" h="292100">
                <a:moveTo>
                  <a:pt x="1398587" y="0"/>
                </a:moveTo>
                <a:lnTo>
                  <a:pt x="0" y="0"/>
                </a:lnTo>
                <a:lnTo>
                  <a:pt x="0" y="292100"/>
                </a:lnTo>
              </a:path>
            </a:pathLst>
          </a:custGeom>
          <a:ln w="15875">
            <a:solidFill>
              <a:srgbClr val="99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987675" y="3913187"/>
            <a:ext cx="128905" cy="288925"/>
          </a:xfrm>
          <a:custGeom>
            <a:avLst/>
            <a:gdLst/>
            <a:ahLst/>
            <a:cxnLst/>
            <a:rect l="l" t="t" r="r" b="b"/>
            <a:pathLst>
              <a:path w="128905" h="288925">
                <a:moveTo>
                  <a:pt x="0" y="0"/>
                </a:moveTo>
                <a:lnTo>
                  <a:pt x="128587" y="0"/>
                </a:lnTo>
                <a:lnTo>
                  <a:pt x="128587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987675" y="3913187"/>
            <a:ext cx="128905" cy="288925"/>
          </a:xfrm>
          <a:custGeom>
            <a:avLst/>
            <a:gdLst/>
            <a:ahLst/>
            <a:cxnLst/>
            <a:rect l="l" t="t" r="r" b="b"/>
            <a:pathLst>
              <a:path w="128905" h="288925">
                <a:moveTo>
                  <a:pt x="0" y="0"/>
                </a:moveTo>
                <a:lnTo>
                  <a:pt x="128587" y="0"/>
                </a:lnTo>
                <a:lnTo>
                  <a:pt x="128587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227762" y="3886200"/>
            <a:ext cx="128905" cy="288925"/>
          </a:xfrm>
          <a:custGeom>
            <a:avLst/>
            <a:gdLst/>
            <a:ahLst/>
            <a:cxnLst/>
            <a:rect l="l" t="t" r="r" b="b"/>
            <a:pathLst>
              <a:path w="128904" h="288925">
                <a:moveTo>
                  <a:pt x="0" y="0"/>
                </a:moveTo>
                <a:lnTo>
                  <a:pt x="128587" y="0"/>
                </a:lnTo>
                <a:lnTo>
                  <a:pt x="128587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227762" y="3886200"/>
            <a:ext cx="128905" cy="288925"/>
          </a:xfrm>
          <a:custGeom>
            <a:avLst/>
            <a:gdLst/>
            <a:ahLst/>
            <a:cxnLst/>
            <a:rect l="l" t="t" r="r" b="b"/>
            <a:pathLst>
              <a:path w="128904" h="288925">
                <a:moveTo>
                  <a:pt x="0" y="0"/>
                </a:moveTo>
                <a:lnTo>
                  <a:pt x="128587" y="0"/>
                </a:lnTo>
                <a:lnTo>
                  <a:pt x="128587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443662" y="3038475"/>
            <a:ext cx="128905" cy="288925"/>
          </a:xfrm>
          <a:custGeom>
            <a:avLst/>
            <a:gdLst/>
            <a:ahLst/>
            <a:cxnLst/>
            <a:rect l="l" t="t" r="r" b="b"/>
            <a:pathLst>
              <a:path w="128904" h="288925">
                <a:moveTo>
                  <a:pt x="0" y="0"/>
                </a:moveTo>
                <a:lnTo>
                  <a:pt x="128587" y="0"/>
                </a:lnTo>
                <a:lnTo>
                  <a:pt x="128587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443662" y="3038475"/>
            <a:ext cx="128905" cy="288925"/>
          </a:xfrm>
          <a:custGeom>
            <a:avLst/>
            <a:gdLst/>
            <a:ahLst/>
            <a:cxnLst/>
            <a:rect l="l" t="t" r="r" b="b"/>
            <a:pathLst>
              <a:path w="128904" h="288925">
                <a:moveTo>
                  <a:pt x="0" y="0"/>
                </a:moveTo>
                <a:lnTo>
                  <a:pt x="128587" y="0"/>
                </a:lnTo>
                <a:lnTo>
                  <a:pt x="128587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498725" y="3028950"/>
            <a:ext cx="128905" cy="288925"/>
          </a:xfrm>
          <a:custGeom>
            <a:avLst/>
            <a:gdLst/>
            <a:ahLst/>
            <a:cxnLst/>
            <a:rect l="l" t="t" r="r" b="b"/>
            <a:pathLst>
              <a:path w="128905" h="288925">
                <a:moveTo>
                  <a:pt x="0" y="0"/>
                </a:moveTo>
                <a:lnTo>
                  <a:pt x="128587" y="0"/>
                </a:lnTo>
                <a:lnTo>
                  <a:pt x="128587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498725" y="3028950"/>
            <a:ext cx="128905" cy="288925"/>
          </a:xfrm>
          <a:custGeom>
            <a:avLst/>
            <a:gdLst/>
            <a:ahLst/>
            <a:cxnLst/>
            <a:rect l="l" t="t" r="r" b="b"/>
            <a:pathLst>
              <a:path w="128905" h="288925">
                <a:moveTo>
                  <a:pt x="0" y="0"/>
                </a:moveTo>
                <a:lnTo>
                  <a:pt x="128587" y="0"/>
                </a:lnTo>
                <a:lnTo>
                  <a:pt x="128587" y="288925"/>
                </a:lnTo>
                <a:lnTo>
                  <a:pt x="0" y="2889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47712" y="3199320"/>
            <a:ext cx="1736725" cy="13970"/>
          </a:xfrm>
          <a:custGeom>
            <a:avLst/>
            <a:gdLst/>
            <a:ahLst/>
            <a:cxnLst/>
            <a:rect l="l" t="t" r="r" b="b"/>
            <a:pathLst>
              <a:path w="1736725" h="13969">
                <a:moveTo>
                  <a:pt x="1736725" y="13779"/>
                </a:moveTo>
                <a:lnTo>
                  <a:pt x="0" y="0"/>
                </a:lnTo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4215" y="3161313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4" h="76200">
                <a:moveTo>
                  <a:pt x="76492" y="0"/>
                </a:moveTo>
                <a:lnTo>
                  <a:pt x="0" y="37503"/>
                </a:lnTo>
                <a:lnTo>
                  <a:pt x="75895" y="76200"/>
                </a:lnTo>
                <a:lnTo>
                  <a:pt x="76492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106487" y="4076700"/>
            <a:ext cx="1881505" cy="0"/>
          </a:xfrm>
          <a:custGeom>
            <a:avLst/>
            <a:gdLst/>
            <a:ahLst/>
            <a:cxnLst/>
            <a:rect l="l" t="t" r="r" b="b"/>
            <a:pathLst>
              <a:path w="1881505" h="0">
                <a:moveTo>
                  <a:pt x="1881187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42990" y="403859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65162" y="3149652"/>
            <a:ext cx="1819275" cy="1905"/>
          </a:xfrm>
          <a:custGeom>
            <a:avLst/>
            <a:gdLst/>
            <a:ahLst/>
            <a:cxnLst/>
            <a:rect l="l" t="t" r="r" b="b"/>
            <a:pathLst>
              <a:path w="1819275" h="1905">
                <a:moveTo>
                  <a:pt x="1819275" y="1536"/>
                </a:moveTo>
                <a:lnTo>
                  <a:pt x="0" y="0"/>
                </a:lnTo>
              </a:path>
            </a:pathLst>
          </a:custGeom>
          <a:ln w="15874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01658" y="3111561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4" h="76200">
                <a:moveTo>
                  <a:pt x="76238" y="0"/>
                </a:moveTo>
                <a:lnTo>
                  <a:pt x="0" y="38036"/>
                </a:lnTo>
                <a:lnTo>
                  <a:pt x="76174" y="76200"/>
                </a:lnTo>
                <a:lnTo>
                  <a:pt x="76238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39750" y="2060575"/>
            <a:ext cx="4041775" cy="1223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643437" y="2060575"/>
            <a:ext cx="3998912" cy="1230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01650" y="3933825"/>
            <a:ext cx="3998912" cy="12398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643437" y="3933825"/>
            <a:ext cx="4032250" cy="12239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618515" y="2910331"/>
            <a:ext cx="1169035" cy="782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7045" marR="5080" indent="9525">
              <a:lnSpc>
                <a:spcPct val="157400"/>
              </a:lnSpc>
              <a:spcBef>
                <a:spcPts val="100"/>
              </a:spcBef>
            </a:pP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BUS </a:t>
            </a:r>
            <a:r>
              <a:rPr dirty="0" sz="900">
                <a:solidFill>
                  <a:srgbClr val="032B5F"/>
                </a:solidFill>
                <a:latin typeface="Arial"/>
                <a:cs typeface="Arial"/>
              </a:rPr>
              <a:t>supply  </a:t>
            </a: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Mains</a:t>
            </a:r>
            <a:r>
              <a:rPr dirty="0" sz="900" spc="-8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032B5F"/>
                </a:solidFill>
                <a:latin typeface="Arial"/>
                <a:cs typeface="Arial"/>
              </a:rPr>
              <a:t>supply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Floor</a:t>
            </a:r>
            <a:endParaRPr sz="9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627312" y="3141663"/>
            <a:ext cx="3816350" cy="0"/>
          </a:xfrm>
          <a:custGeom>
            <a:avLst/>
            <a:gdLst/>
            <a:ahLst/>
            <a:cxnLst/>
            <a:rect l="l" t="t" r="r" b="b"/>
            <a:pathLst>
              <a:path w="3816350" h="0">
                <a:moveTo>
                  <a:pt x="0" y="0"/>
                </a:moveTo>
                <a:lnTo>
                  <a:pt x="3816350" y="0"/>
                </a:lnTo>
              </a:path>
            </a:pathLst>
          </a:custGeom>
          <a:ln w="1905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627312" y="3213100"/>
            <a:ext cx="3816350" cy="0"/>
          </a:xfrm>
          <a:custGeom>
            <a:avLst/>
            <a:gdLst/>
            <a:ahLst/>
            <a:cxnLst/>
            <a:rect l="l" t="t" r="r" b="b"/>
            <a:pathLst>
              <a:path w="3816350" h="0">
                <a:moveTo>
                  <a:pt x="0" y="0"/>
                </a:moveTo>
                <a:lnTo>
                  <a:pt x="3816350" y="0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149350" y="3984675"/>
            <a:ext cx="1819275" cy="1905"/>
          </a:xfrm>
          <a:custGeom>
            <a:avLst/>
            <a:gdLst/>
            <a:ahLst/>
            <a:cxnLst/>
            <a:rect l="l" t="t" r="r" b="b"/>
            <a:pathLst>
              <a:path w="1819275" h="1904">
                <a:moveTo>
                  <a:pt x="1819275" y="1536"/>
                </a:moveTo>
                <a:lnTo>
                  <a:pt x="0" y="0"/>
                </a:lnTo>
              </a:path>
            </a:pathLst>
          </a:custGeom>
          <a:ln w="15874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85844" y="3946585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4" h="76200">
                <a:moveTo>
                  <a:pt x="76238" y="0"/>
                </a:moveTo>
                <a:lnTo>
                  <a:pt x="0" y="38036"/>
                </a:lnTo>
                <a:lnTo>
                  <a:pt x="76174" y="76200"/>
                </a:lnTo>
                <a:lnTo>
                  <a:pt x="76238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116262" y="4005262"/>
            <a:ext cx="3111500" cy="0"/>
          </a:xfrm>
          <a:custGeom>
            <a:avLst/>
            <a:gdLst/>
            <a:ahLst/>
            <a:cxnLst/>
            <a:rect l="l" t="t" r="r" b="b"/>
            <a:pathLst>
              <a:path w="3111500" h="0">
                <a:moveTo>
                  <a:pt x="0" y="0"/>
                </a:moveTo>
                <a:lnTo>
                  <a:pt x="3111500" y="0"/>
                </a:lnTo>
              </a:path>
            </a:pathLst>
          </a:custGeom>
          <a:ln w="1905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116262" y="4076700"/>
            <a:ext cx="3111500" cy="0"/>
          </a:xfrm>
          <a:custGeom>
            <a:avLst/>
            <a:gdLst/>
            <a:ahLst/>
            <a:cxnLst/>
            <a:rect l="l" t="t" r="r" b="b"/>
            <a:pathLst>
              <a:path w="3111500" h="0">
                <a:moveTo>
                  <a:pt x="0" y="0"/>
                </a:moveTo>
                <a:lnTo>
                  <a:pt x="3111500" y="0"/>
                </a:lnTo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17537" y="1844675"/>
            <a:ext cx="358775" cy="90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17537" y="1844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92201" y="1841500"/>
            <a:ext cx="358773" cy="904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092200" y="184150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611312" y="1844675"/>
            <a:ext cx="358775" cy="904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611312" y="1844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119312" y="1841500"/>
            <a:ext cx="358775" cy="90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119312" y="184150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613025" y="1847850"/>
            <a:ext cx="358775" cy="904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613025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113087" y="1851025"/>
            <a:ext cx="358775" cy="90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113087" y="1851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609975" y="1851025"/>
            <a:ext cx="358775" cy="904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609975" y="1851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117975" y="1847850"/>
            <a:ext cx="358775" cy="904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117975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611687" y="1844675"/>
            <a:ext cx="358775" cy="904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611687" y="1844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5111750" y="1847850"/>
            <a:ext cx="358775" cy="904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111750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567362" y="1847850"/>
            <a:ext cx="358775" cy="904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567362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061075" y="1844675"/>
            <a:ext cx="358775" cy="904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061075" y="1844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561137" y="1847850"/>
            <a:ext cx="358775" cy="904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561137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078662" y="1847850"/>
            <a:ext cx="358775" cy="904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7078662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572375" y="1844675"/>
            <a:ext cx="358775" cy="904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572375" y="1844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072437" y="1847850"/>
            <a:ext cx="358775" cy="904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072437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46112" y="5276850"/>
            <a:ext cx="358775" cy="904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46112" y="5276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120776" y="5273675"/>
            <a:ext cx="358773" cy="904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120775" y="5273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639887" y="5276850"/>
            <a:ext cx="358775" cy="904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639887" y="5276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147887" y="5273675"/>
            <a:ext cx="358775" cy="90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147887" y="5273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641600" y="5280025"/>
            <a:ext cx="358775" cy="90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641600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3141662" y="5283200"/>
            <a:ext cx="358775" cy="904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3141662" y="528320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638550" y="5283200"/>
            <a:ext cx="358775" cy="90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3638550" y="528320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146550" y="5280025"/>
            <a:ext cx="358775" cy="90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146550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4640262" y="5276850"/>
            <a:ext cx="358775" cy="904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640262" y="5276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140325" y="5280025"/>
            <a:ext cx="358775" cy="904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140325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595937" y="5280025"/>
            <a:ext cx="358775" cy="90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595937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089650" y="5276850"/>
            <a:ext cx="358775" cy="904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089650" y="5276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589712" y="5280025"/>
            <a:ext cx="358775" cy="90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589712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7107237" y="5280025"/>
            <a:ext cx="358775" cy="904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107237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600950" y="5276850"/>
            <a:ext cx="358775" cy="904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600950" y="5276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8101012" y="5280025"/>
            <a:ext cx="358775" cy="904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8101012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987827" y="2112962"/>
            <a:ext cx="3384537" cy="282257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56" name="object 15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287" y="1844675"/>
            <a:ext cx="8353425" cy="142875"/>
          </a:xfrm>
          <a:custGeom>
            <a:avLst/>
            <a:gdLst/>
            <a:ahLst/>
            <a:cxnLst/>
            <a:rect l="l" t="t" r="r" b="b"/>
            <a:pathLst>
              <a:path w="8353425" h="142875">
                <a:moveTo>
                  <a:pt x="0" y="0"/>
                </a:moveTo>
                <a:lnTo>
                  <a:pt x="8353425" y="0"/>
                </a:lnTo>
                <a:lnTo>
                  <a:pt x="835342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solidFill>
            <a:srgbClr val="99A9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5287" y="1844675"/>
            <a:ext cx="8353425" cy="142875"/>
          </a:xfrm>
          <a:custGeom>
            <a:avLst/>
            <a:gdLst/>
            <a:ahLst/>
            <a:cxnLst/>
            <a:rect l="l" t="t" r="r" b="b"/>
            <a:pathLst>
              <a:path w="8353425" h="142875">
                <a:moveTo>
                  <a:pt x="0" y="0"/>
                </a:moveTo>
                <a:lnTo>
                  <a:pt x="8353425" y="0"/>
                </a:lnTo>
                <a:lnTo>
                  <a:pt x="8353425" y="142875"/>
                </a:lnTo>
                <a:lnTo>
                  <a:pt x="0" y="14287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3850" y="3357562"/>
            <a:ext cx="8425180" cy="503555"/>
          </a:xfrm>
          <a:custGeom>
            <a:avLst/>
            <a:gdLst/>
            <a:ahLst/>
            <a:cxnLst/>
            <a:rect l="l" t="t" r="r" b="b"/>
            <a:pathLst>
              <a:path w="8425180" h="503554">
                <a:moveTo>
                  <a:pt x="0" y="0"/>
                </a:moveTo>
                <a:lnTo>
                  <a:pt x="8424862" y="0"/>
                </a:lnTo>
                <a:lnTo>
                  <a:pt x="8424862" y="503237"/>
                </a:lnTo>
                <a:lnTo>
                  <a:pt x="0" y="50323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5287" y="5229225"/>
            <a:ext cx="8353425" cy="163830"/>
          </a:xfrm>
          <a:custGeom>
            <a:avLst/>
            <a:gdLst/>
            <a:ahLst/>
            <a:cxnLst/>
            <a:rect l="l" t="t" r="r" b="b"/>
            <a:pathLst>
              <a:path w="8353425" h="163829">
                <a:moveTo>
                  <a:pt x="0" y="0"/>
                </a:moveTo>
                <a:lnTo>
                  <a:pt x="8353425" y="0"/>
                </a:lnTo>
                <a:lnTo>
                  <a:pt x="8353425" y="163512"/>
                </a:lnTo>
                <a:lnTo>
                  <a:pt x="0" y="163512"/>
                </a:lnTo>
                <a:lnTo>
                  <a:pt x="0" y="0"/>
                </a:lnTo>
                <a:close/>
              </a:path>
            </a:pathLst>
          </a:custGeom>
          <a:solidFill>
            <a:srgbClr val="99A9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5287" y="5229225"/>
            <a:ext cx="8353425" cy="163830"/>
          </a:xfrm>
          <a:custGeom>
            <a:avLst/>
            <a:gdLst/>
            <a:ahLst/>
            <a:cxnLst/>
            <a:rect l="l" t="t" r="r" b="b"/>
            <a:pathLst>
              <a:path w="8353425" h="163829">
                <a:moveTo>
                  <a:pt x="0" y="0"/>
                </a:moveTo>
                <a:lnTo>
                  <a:pt x="8353425" y="0"/>
                </a:lnTo>
                <a:lnTo>
                  <a:pt x="8353425" y="163512"/>
                </a:lnTo>
                <a:lnTo>
                  <a:pt x="0" y="163512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5287" y="1916113"/>
            <a:ext cx="0" cy="3529329"/>
          </a:xfrm>
          <a:custGeom>
            <a:avLst/>
            <a:gdLst/>
            <a:ahLst/>
            <a:cxnLst/>
            <a:rect l="l" t="t" r="r" b="b"/>
            <a:pathLst>
              <a:path w="0" h="3529329">
                <a:moveTo>
                  <a:pt x="0" y="0"/>
                </a:moveTo>
                <a:lnTo>
                  <a:pt x="0" y="3529012"/>
                </a:lnTo>
              </a:path>
            </a:pathLst>
          </a:custGeom>
          <a:ln w="19050">
            <a:solidFill>
              <a:srgbClr val="333399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8714" y="1916113"/>
            <a:ext cx="0" cy="3529329"/>
          </a:xfrm>
          <a:custGeom>
            <a:avLst/>
            <a:gdLst/>
            <a:ahLst/>
            <a:cxnLst/>
            <a:rect l="l" t="t" r="r" b="b"/>
            <a:pathLst>
              <a:path w="0" h="3529329">
                <a:moveTo>
                  <a:pt x="0" y="0"/>
                </a:moveTo>
                <a:lnTo>
                  <a:pt x="0" y="3529012"/>
                </a:lnTo>
              </a:path>
            </a:pathLst>
          </a:custGeom>
          <a:ln w="12700">
            <a:solidFill>
              <a:srgbClr val="032B5F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33462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46350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38287" y="1982788"/>
            <a:ext cx="0" cy="1224280"/>
          </a:xfrm>
          <a:custGeom>
            <a:avLst/>
            <a:gdLst/>
            <a:ahLst/>
            <a:cxnLst/>
            <a:rect l="l" t="t" r="r" b="b"/>
            <a:pathLst>
              <a:path w="0" h="1224280">
                <a:moveTo>
                  <a:pt x="0" y="0"/>
                </a:moveTo>
                <a:lnTo>
                  <a:pt x="0" y="1223961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43112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44825" y="198913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40125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21137" y="19954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10087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03800" y="198913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99100" y="1982788"/>
            <a:ext cx="0" cy="1225550"/>
          </a:xfrm>
          <a:custGeom>
            <a:avLst/>
            <a:gdLst/>
            <a:ahLst/>
            <a:cxnLst/>
            <a:rect l="l" t="t" r="r" b="b"/>
            <a:pathLst>
              <a:path w="0" h="1225550">
                <a:moveTo>
                  <a:pt x="0" y="0"/>
                </a:moveTo>
                <a:lnTo>
                  <a:pt x="0" y="1225548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02338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00813" y="1992313"/>
            <a:ext cx="0" cy="1216025"/>
          </a:xfrm>
          <a:custGeom>
            <a:avLst/>
            <a:gdLst/>
            <a:ahLst/>
            <a:cxnLst/>
            <a:rect l="l" t="t" r="r" b="b"/>
            <a:pathLst>
              <a:path w="0" h="1216025">
                <a:moveTo>
                  <a:pt x="0" y="0"/>
                </a:moveTo>
                <a:lnTo>
                  <a:pt x="0" y="1216023"/>
                </a:lnTo>
              </a:path>
            </a:pathLst>
          </a:custGeom>
          <a:ln w="6351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10400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15225" y="196373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24814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0225" y="198278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63625" y="4026280"/>
            <a:ext cx="0" cy="1220470"/>
          </a:xfrm>
          <a:custGeom>
            <a:avLst/>
            <a:gdLst/>
            <a:ahLst/>
            <a:cxnLst/>
            <a:rect l="l" t="t" r="r" b="b"/>
            <a:pathLst>
              <a:path w="0" h="1220470">
                <a:moveTo>
                  <a:pt x="0" y="0"/>
                </a:moveTo>
                <a:lnTo>
                  <a:pt x="0" y="1220406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76512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568450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73275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074987" y="388620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570287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51300" y="38925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40250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033962" y="388620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529263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032500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30975" y="3889375"/>
            <a:ext cx="0" cy="341630"/>
          </a:xfrm>
          <a:custGeom>
            <a:avLst/>
            <a:gdLst/>
            <a:ahLst/>
            <a:cxnLst/>
            <a:rect l="l" t="t" r="r" b="b"/>
            <a:pathLst>
              <a:path w="0" h="341629">
                <a:moveTo>
                  <a:pt x="0" y="0"/>
                </a:moveTo>
                <a:lnTo>
                  <a:pt x="0" y="341312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30975" y="4887912"/>
            <a:ext cx="0" cy="368300"/>
          </a:xfrm>
          <a:custGeom>
            <a:avLst/>
            <a:gdLst/>
            <a:ahLst/>
            <a:cxnLst/>
            <a:rect l="l" t="t" r="r" b="b"/>
            <a:pathLst>
              <a:path w="0" h="368300">
                <a:moveTo>
                  <a:pt x="0" y="0"/>
                </a:moveTo>
                <a:lnTo>
                  <a:pt x="0" y="368300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40564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545389" y="3860800"/>
            <a:ext cx="0" cy="28575"/>
          </a:xfrm>
          <a:custGeom>
            <a:avLst/>
            <a:gdLst/>
            <a:ahLst/>
            <a:cxnLst/>
            <a:rect l="l" t="t" r="r" b="b"/>
            <a:pathLst>
              <a:path w="0" h="28575">
                <a:moveTo>
                  <a:pt x="0" y="0"/>
                </a:moveTo>
                <a:lnTo>
                  <a:pt x="0" y="28575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545389" y="4033837"/>
            <a:ext cx="0" cy="1193800"/>
          </a:xfrm>
          <a:custGeom>
            <a:avLst/>
            <a:gdLst/>
            <a:ahLst/>
            <a:cxnLst/>
            <a:rect l="l" t="t" r="r" b="b"/>
            <a:pathLst>
              <a:path w="0"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054975" y="3879850"/>
            <a:ext cx="0" cy="568325"/>
          </a:xfrm>
          <a:custGeom>
            <a:avLst/>
            <a:gdLst/>
            <a:ahLst/>
            <a:cxnLst/>
            <a:rect l="l" t="t" r="r" b="b"/>
            <a:pathLst>
              <a:path w="0" h="568325">
                <a:moveTo>
                  <a:pt x="0" y="0"/>
                </a:moveTo>
                <a:lnTo>
                  <a:pt x="0" y="568325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054975" y="4897437"/>
            <a:ext cx="0" cy="349250"/>
          </a:xfrm>
          <a:custGeom>
            <a:avLst/>
            <a:gdLst/>
            <a:ahLst/>
            <a:cxnLst/>
            <a:rect l="l" t="t" r="r" b="b"/>
            <a:pathLst>
              <a:path w="0" h="349250">
                <a:moveTo>
                  <a:pt x="0" y="0"/>
                </a:moveTo>
                <a:lnTo>
                  <a:pt x="0" y="349250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60387" y="387985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3250" y="1624012"/>
            <a:ext cx="377825" cy="0"/>
          </a:xfrm>
          <a:custGeom>
            <a:avLst/>
            <a:gdLst/>
            <a:ahLst/>
            <a:cxnLst/>
            <a:rect l="l" t="t" r="r" b="b"/>
            <a:pathLst>
              <a:path w="377825" h="0">
                <a:moveTo>
                  <a:pt x="0" y="0"/>
                </a:moveTo>
                <a:lnTo>
                  <a:pt x="377825" y="0"/>
                </a:lnTo>
              </a:path>
            </a:pathLst>
          </a:custGeom>
          <a:ln w="127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68376" y="158590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39751" y="158590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46100" y="1508125"/>
            <a:ext cx="0" cy="504825"/>
          </a:xfrm>
          <a:custGeom>
            <a:avLst/>
            <a:gdLst/>
            <a:ahLst/>
            <a:cxnLst/>
            <a:rect l="l" t="t" r="r" b="b"/>
            <a:pathLst>
              <a:path w="0" h="504825">
                <a:moveTo>
                  <a:pt x="0" y="0"/>
                </a:moveTo>
                <a:lnTo>
                  <a:pt x="0" y="504825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42987" y="1484312"/>
            <a:ext cx="0" cy="504825"/>
          </a:xfrm>
          <a:custGeom>
            <a:avLst/>
            <a:gdLst/>
            <a:ahLst/>
            <a:cxnLst/>
            <a:rect l="l" t="t" r="r" b="b"/>
            <a:pathLst>
              <a:path w="0" h="504825">
                <a:moveTo>
                  <a:pt x="0" y="0"/>
                </a:moveTo>
                <a:lnTo>
                  <a:pt x="0" y="504825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532814" y="1989138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32814" y="3860800"/>
            <a:ext cx="0" cy="1367155"/>
          </a:xfrm>
          <a:custGeom>
            <a:avLst/>
            <a:gdLst/>
            <a:ahLst/>
            <a:cxnLst/>
            <a:rect l="l" t="t" r="r" b="b"/>
            <a:pathLst>
              <a:path w="0" h="1367154">
                <a:moveTo>
                  <a:pt x="0" y="0"/>
                </a:moveTo>
                <a:lnTo>
                  <a:pt x="0" y="1366837"/>
                </a:lnTo>
              </a:path>
            </a:pathLst>
          </a:custGeom>
          <a:ln w="15875">
            <a:solidFill>
              <a:srgbClr val="333399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402590" y="5403659"/>
            <a:ext cx="2940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032B5F"/>
                </a:solidFill>
                <a:latin typeface="Arial"/>
                <a:cs typeface="Arial"/>
              </a:rPr>
              <a:t>F</a:t>
            </a:r>
            <a:r>
              <a:rPr dirty="0" sz="900">
                <a:solidFill>
                  <a:srgbClr val="032B5F"/>
                </a:solidFill>
                <a:latin typeface="Arial"/>
                <a:cs typeface="Arial"/>
              </a:rPr>
              <a:t>ront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8502" y="3530396"/>
            <a:ext cx="2882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Floor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74027" y="1358696"/>
            <a:ext cx="6635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032B5F"/>
                </a:solidFill>
                <a:latin typeface="Arial"/>
                <a:cs typeface="Arial"/>
              </a:rPr>
              <a:t>Building</a:t>
            </a:r>
            <a:r>
              <a:rPr dirty="0" sz="900" spc="-7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032B5F"/>
                </a:solidFill>
                <a:latin typeface="Arial"/>
                <a:cs typeface="Arial"/>
              </a:rPr>
              <a:t>axis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9750" y="3860800"/>
            <a:ext cx="1008380" cy="1368425"/>
          </a:xfrm>
          <a:custGeom>
            <a:avLst/>
            <a:gdLst/>
            <a:ahLst/>
            <a:cxnLst/>
            <a:rect l="l" t="t" r="r" b="b"/>
            <a:pathLst>
              <a:path w="1008380" h="1368425">
                <a:moveTo>
                  <a:pt x="0" y="0"/>
                </a:moveTo>
                <a:lnTo>
                  <a:pt x="1008062" y="0"/>
                </a:lnTo>
                <a:lnTo>
                  <a:pt x="1008062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47812" y="3860800"/>
            <a:ext cx="1511300" cy="1368425"/>
          </a:xfrm>
          <a:custGeom>
            <a:avLst/>
            <a:gdLst/>
            <a:ahLst/>
            <a:cxnLst/>
            <a:rect l="l" t="t" r="r" b="b"/>
            <a:pathLst>
              <a:path w="1511300" h="1368425">
                <a:moveTo>
                  <a:pt x="0" y="0"/>
                </a:moveTo>
                <a:lnTo>
                  <a:pt x="1511300" y="0"/>
                </a:lnTo>
                <a:lnTo>
                  <a:pt x="1511300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059112" y="3860800"/>
            <a:ext cx="2951480" cy="1368425"/>
          </a:xfrm>
          <a:custGeom>
            <a:avLst/>
            <a:gdLst/>
            <a:ahLst/>
            <a:cxnLst/>
            <a:rect l="l" t="t" r="r" b="b"/>
            <a:pathLst>
              <a:path w="2951479" h="1368425">
                <a:moveTo>
                  <a:pt x="0" y="0"/>
                </a:moveTo>
                <a:lnTo>
                  <a:pt x="2951162" y="0"/>
                </a:lnTo>
                <a:lnTo>
                  <a:pt x="2951162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011862" y="3860800"/>
            <a:ext cx="1008380" cy="1368425"/>
          </a:xfrm>
          <a:custGeom>
            <a:avLst/>
            <a:gdLst/>
            <a:ahLst/>
            <a:cxnLst/>
            <a:rect l="l" t="t" r="r" b="b"/>
            <a:pathLst>
              <a:path w="1008379" h="1368425">
                <a:moveTo>
                  <a:pt x="0" y="0"/>
                </a:moveTo>
                <a:lnTo>
                  <a:pt x="1008062" y="0"/>
                </a:lnTo>
                <a:lnTo>
                  <a:pt x="1008062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6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021512" y="3860800"/>
            <a:ext cx="1511300" cy="1368425"/>
          </a:xfrm>
          <a:custGeom>
            <a:avLst/>
            <a:gdLst/>
            <a:ahLst/>
            <a:cxnLst/>
            <a:rect l="l" t="t" r="r" b="b"/>
            <a:pathLst>
              <a:path w="1511300" h="1368425">
                <a:moveTo>
                  <a:pt x="0" y="0"/>
                </a:moveTo>
                <a:lnTo>
                  <a:pt x="1511300" y="0"/>
                </a:lnTo>
                <a:lnTo>
                  <a:pt x="1511300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051050" y="1989137"/>
            <a:ext cx="1513205" cy="1368425"/>
          </a:xfrm>
          <a:custGeom>
            <a:avLst/>
            <a:gdLst/>
            <a:ahLst/>
            <a:cxnLst/>
            <a:rect l="l" t="t" r="r" b="b"/>
            <a:pathLst>
              <a:path w="1513204" h="1368425">
                <a:moveTo>
                  <a:pt x="0" y="0"/>
                </a:moveTo>
                <a:lnTo>
                  <a:pt x="1512887" y="0"/>
                </a:lnTo>
                <a:lnTo>
                  <a:pt x="1512887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9750" y="1989137"/>
            <a:ext cx="1511300" cy="1368425"/>
          </a:xfrm>
          <a:custGeom>
            <a:avLst/>
            <a:gdLst/>
            <a:ahLst/>
            <a:cxnLst/>
            <a:rect l="l" t="t" r="r" b="b"/>
            <a:pathLst>
              <a:path w="1511300" h="1368425">
                <a:moveTo>
                  <a:pt x="0" y="0"/>
                </a:moveTo>
                <a:lnTo>
                  <a:pt x="1511300" y="0"/>
                </a:lnTo>
                <a:lnTo>
                  <a:pt x="1511300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563937" y="1989137"/>
            <a:ext cx="1440180" cy="1368425"/>
          </a:xfrm>
          <a:custGeom>
            <a:avLst/>
            <a:gdLst/>
            <a:ahLst/>
            <a:cxnLst/>
            <a:rect l="l" t="t" r="r" b="b"/>
            <a:pathLst>
              <a:path w="1440179" h="1368425">
                <a:moveTo>
                  <a:pt x="0" y="0"/>
                </a:moveTo>
                <a:lnTo>
                  <a:pt x="1439862" y="0"/>
                </a:lnTo>
                <a:lnTo>
                  <a:pt x="1439862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003800" y="1989137"/>
            <a:ext cx="1008380" cy="1368425"/>
          </a:xfrm>
          <a:custGeom>
            <a:avLst/>
            <a:gdLst/>
            <a:ahLst/>
            <a:cxnLst/>
            <a:rect l="l" t="t" r="r" b="b"/>
            <a:pathLst>
              <a:path w="1008379" h="1368425">
                <a:moveTo>
                  <a:pt x="0" y="0"/>
                </a:moveTo>
                <a:lnTo>
                  <a:pt x="1008062" y="0"/>
                </a:lnTo>
                <a:lnTo>
                  <a:pt x="1008062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011862" y="1989137"/>
            <a:ext cx="1008380" cy="1368425"/>
          </a:xfrm>
          <a:custGeom>
            <a:avLst/>
            <a:gdLst/>
            <a:ahLst/>
            <a:cxnLst/>
            <a:rect l="l" t="t" r="r" b="b"/>
            <a:pathLst>
              <a:path w="1008379" h="1368425">
                <a:moveTo>
                  <a:pt x="0" y="0"/>
                </a:moveTo>
                <a:lnTo>
                  <a:pt x="1008062" y="0"/>
                </a:lnTo>
                <a:lnTo>
                  <a:pt x="1008062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019925" y="1989137"/>
            <a:ext cx="1513205" cy="1368425"/>
          </a:xfrm>
          <a:custGeom>
            <a:avLst/>
            <a:gdLst/>
            <a:ahLst/>
            <a:cxnLst/>
            <a:rect l="l" t="t" r="r" b="b"/>
            <a:pathLst>
              <a:path w="1513204" h="1368425">
                <a:moveTo>
                  <a:pt x="0" y="0"/>
                </a:moveTo>
                <a:lnTo>
                  <a:pt x="1512887" y="0"/>
                </a:lnTo>
                <a:lnTo>
                  <a:pt x="1512887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291137" y="4230687"/>
            <a:ext cx="144780" cy="449580"/>
          </a:xfrm>
          <a:custGeom>
            <a:avLst/>
            <a:gdLst/>
            <a:ahLst/>
            <a:cxnLst/>
            <a:rect l="l" t="t" r="r" b="b"/>
            <a:pathLst>
              <a:path w="144779" h="449579">
                <a:moveTo>
                  <a:pt x="0" y="0"/>
                </a:moveTo>
                <a:lnTo>
                  <a:pt x="144462" y="0"/>
                </a:lnTo>
                <a:lnTo>
                  <a:pt x="144462" y="449262"/>
                </a:lnTo>
                <a:lnTo>
                  <a:pt x="0" y="4492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00662" y="4248150"/>
            <a:ext cx="122237" cy="409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947388" y="4017549"/>
            <a:ext cx="237863" cy="225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778250" y="4429125"/>
            <a:ext cx="144780" cy="449580"/>
          </a:xfrm>
          <a:custGeom>
            <a:avLst/>
            <a:gdLst/>
            <a:ahLst/>
            <a:cxnLst/>
            <a:rect l="l" t="t" r="r" b="b"/>
            <a:pathLst>
              <a:path w="144779" h="449579">
                <a:moveTo>
                  <a:pt x="0" y="0"/>
                </a:moveTo>
                <a:lnTo>
                  <a:pt x="144462" y="0"/>
                </a:lnTo>
                <a:lnTo>
                  <a:pt x="144462" y="449262"/>
                </a:lnTo>
                <a:lnTo>
                  <a:pt x="0" y="4492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787775" y="4446587"/>
            <a:ext cx="122237" cy="409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467640" y="4251385"/>
            <a:ext cx="204596" cy="227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339975" y="4384675"/>
            <a:ext cx="144780" cy="449580"/>
          </a:xfrm>
          <a:custGeom>
            <a:avLst/>
            <a:gdLst/>
            <a:ahLst/>
            <a:cxnLst/>
            <a:rect l="l" t="t" r="r" b="b"/>
            <a:pathLst>
              <a:path w="144780" h="449579">
                <a:moveTo>
                  <a:pt x="0" y="0"/>
                </a:moveTo>
                <a:lnTo>
                  <a:pt x="144462" y="0"/>
                </a:lnTo>
                <a:lnTo>
                  <a:pt x="144462" y="449262"/>
                </a:lnTo>
                <a:lnTo>
                  <a:pt x="0" y="4492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349500" y="4402137"/>
            <a:ext cx="122237" cy="409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519862" y="4230687"/>
            <a:ext cx="144780" cy="449580"/>
          </a:xfrm>
          <a:custGeom>
            <a:avLst/>
            <a:gdLst/>
            <a:ahLst/>
            <a:cxnLst/>
            <a:rect l="l" t="t" r="r" b="b"/>
            <a:pathLst>
              <a:path w="144779" h="449579">
                <a:moveTo>
                  <a:pt x="0" y="0"/>
                </a:moveTo>
                <a:lnTo>
                  <a:pt x="144462" y="0"/>
                </a:lnTo>
                <a:lnTo>
                  <a:pt x="144462" y="449262"/>
                </a:lnTo>
                <a:lnTo>
                  <a:pt x="0" y="4492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529387" y="4248150"/>
            <a:ext cx="122237" cy="409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166588" y="4017549"/>
            <a:ext cx="237863" cy="225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812087" y="4302125"/>
            <a:ext cx="144780" cy="449580"/>
          </a:xfrm>
          <a:custGeom>
            <a:avLst/>
            <a:gdLst/>
            <a:ahLst/>
            <a:cxnLst/>
            <a:rect l="l" t="t" r="r" b="b"/>
            <a:pathLst>
              <a:path w="144779" h="449579">
                <a:moveTo>
                  <a:pt x="0" y="0"/>
                </a:moveTo>
                <a:lnTo>
                  <a:pt x="144462" y="0"/>
                </a:lnTo>
                <a:lnTo>
                  <a:pt x="144462" y="449262"/>
                </a:lnTo>
                <a:lnTo>
                  <a:pt x="0" y="4492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821612" y="4319587"/>
            <a:ext cx="122237" cy="409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376539" y="4071340"/>
            <a:ext cx="154940" cy="151765"/>
          </a:xfrm>
          <a:custGeom>
            <a:avLst/>
            <a:gdLst/>
            <a:ahLst/>
            <a:cxnLst/>
            <a:rect l="l" t="t" r="r" b="b"/>
            <a:pathLst>
              <a:path w="154940" h="151764">
                <a:moveTo>
                  <a:pt x="154820" y="58789"/>
                </a:moveTo>
                <a:lnTo>
                  <a:pt x="117670" y="25218"/>
                </a:lnTo>
                <a:lnTo>
                  <a:pt x="78993" y="5112"/>
                </a:lnTo>
                <a:lnTo>
                  <a:pt x="43287" y="0"/>
                </a:lnTo>
                <a:lnTo>
                  <a:pt x="15044" y="11405"/>
                </a:lnTo>
                <a:lnTo>
                  <a:pt x="282" y="36912"/>
                </a:lnTo>
                <a:lnTo>
                  <a:pt x="0" y="71603"/>
                </a:lnTo>
                <a:lnTo>
                  <a:pt x="13449" y="111257"/>
                </a:lnTo>
                <a:lnTo>
                  <a:pt x="39885" y="151651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425873" y="4120982"/>
            <a:ext cx="81915" cy="86360"/>
          </a:xfrm>
          <a:custGeom>
            <a:avLst/>
            <a:gdLst/>
            <a:ahLst/>
            <a:cxnLst/>
            <a:rect l="l" t="t" r="r" b="b"/>
            <a:pathLst>
              <a:path w="81915" h="86360">
                <a:moveTo>
                  <a:pt x="81408" y="33370"/>
                </a:moveTo>
                <a:lnTo>
                  <a:pt x="61282" y="14860"/>
                </a:lnTo>
                <a:lnTo>
                  <a:pt x="40631" y="3437"/>
                </a:lnTo>
                <a:lnTo>
                  <a:pt x="21843" y="0"/>
                </a:lnTo>
                <a:lnTo>
                  <a:pt x="7303" y="5442"/>
                </a:lnTo>
                <a:lnTo>
                  <a:pt x="0" y="19147"/>
                </a:lnTo>
                <a:lnTo>
                  <a:pt x="945" y="38224"/>
                </a:lnTo>
                <a:lnTo>
                  <a:pt x="9566" y="60192"/>
                </a:lnTo>
                <a:lnTo>
                  <a:pt x="25287" y="82570"/>
                </a:lnTo>
                <a:lnTo>
                  <a:pt x="26353" y="83801"/>
                </a:lnTo>
                <a:lnTo>
                  <a:pt x="27458" y="85008"/>
                </a:lnTo>
                <a:lnTo>
                  <a:pt x="28576" y="86189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323876" y="4022311"/>
            <a:ext cx="228600" cy="216535"/>
          </a:xfrm>
          <a:custGeom>
            <a:avLst/>
            <a:gdLst/>
            <a:ahLst/>
            <a:cxnLst/>
            <a:rect l="l" t="t" r="r" b="b"/>
            <a:pathLst>
              <a:path w="228600" h="216535">
                <a:moveTo>
                  <a:pt x="228338" y="79920"/>
                </a:moveTo>
                <a:lnTo>
                  <a:pt x="186432" y="40655"/>
                </a:lnTo>
                <a:lnTo>
                  <a:pt x="141922" y="13668"/>
                </a:lnTo>
                <a:lnTo>
                  <a:pt x="98141" y="0"/>
                </a:lnTo>
                <a:lnTo>
                  <a:pt x="58420" y="689"/>
                </a:lnTo>
                <a:lnTo>
                  <a:pt x="26091" y="16775"/>
                </a:lnTo>
                <a:lnTo>
                  <a:pt x="6525" y="45137"/>
                </a:lnTo>
                <a:lnTo>
                  <a:pt x="0" y="82251"/>
                </a:lnTo>
                <a:lnTo>
                  <a:pt x="6089" y="125134"/>
                </a:lnTo>
                <a:lnTo>
                  <a:pt x="24368" y="170801"/>
                </a:lnTo>
                <a:lnTo>
                  <a:pt x="54412" y="216267"/>
                </a:lnTo>
              </a:path>
            </a:pathLst>
          </a:custGeom>
          <a:ln w="9524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92200" y="4437063"/>
            <a:ext cx="163512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436937" y="4441826"/>
            <a:ext cx="163512" cy="161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218238" y="4437063"/>
            <a:ext cx="163512" cy="161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513639" y="4437063"/>
            <a:ext cx="163512" cy="161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89000" y="3879850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80" h="144779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98525" y="3889375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30" h="125729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403350" y="3206750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80" h="144779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412875" y="3216275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30" h="125729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476375" y="3221038"/>
            <a:ext cx="0" cy="107950"/>
          </a:xfrm>
          <a:custGeom>
            <a:avLst/>
            <a:gdLst/>
            <a:ahLst/>
            <a:cxnLst/>
            <a:rect l="l" t="t" r="r" b="b"/>
            <a:pathLst>
              <a:path w="0"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182812" y="3879850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80" h="144779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192337" y="3889375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30" h="125729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255837" y="3894138"/>
            <a:ext cx="0" cy="107950"/>
          </a:xfrm>
          <a:custGeom>
            <a:avLst/>
            <a:gdLst/>
            <a:ahLst/>
            <a:cxnLst/>
            <a:rect l="l" t="t" r="r" b="b"/>
            <a:pathLst>
              <a:path w="0"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563937" y="3879850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79" h="144779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573462" y="3889375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29" h="125729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636962" y="3894138"/>
            <a:ext cx="0" cy="107950"/>
          </a:xfrm>
          <a:custGeom>
            <a:avLst/>
            <a:gdLst/>
            <a:ahLst/>
            <a:cxnLst/>
            <a:rect l="l" t="t" r="r" b="b"/>
            <a:pathLst>
              <a:path w="0"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373687" y="3889375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79" h="144779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383212" y="3898900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29" h="125729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446712" y="3903663"/>
            <a:ext cx="0" cy="107950"/>
          </a:xfrm>
          <a:custGeom>
            <a:avLst/>
            <a:gdLst/>
            <a:ahLst/>
            <a:cxnLst/>
            <a:rect l="l" t="t" r="r" b="b"/>
            <a:pathLst>
              <a:path w="0"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523162" y="3889375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79" h="144779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532687" y="3898900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29" h="125729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7596189" y="3903663"/>
            <a:ext cx="0" cy="107950"/>
          </a:xfrm>
          <a:custGeom>
            <a:avLst/>
            <a:gdLst/>
            <a:ahLst/>
            <a:cxnLst/>
            <a:rect l="l" t="t" r="r" b="b"/>
            <a:pathLst>
              <a:path w="0"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375400" y="3889375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79" h="144779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384925" y="3898900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29" h="125729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043292" y="3892880"/>
            <a:ext cx="127000" cy="133985"/>
          </a:xfrm>
          <a:custGeom>
            <a:avLst/>
            <a:gdLst/>
            <a:ahLst/>
            <a:cxnLst/>
            <a:rect l="l" t="t" r="r" b="b"/>
            <a:pathLst>
              <a:path w="127000" h="133985">
                <a:moveTo>
                  <a:pt x="0" y="0"/>
                </a:moveTo>
                <a:lnTo>
                  <a:pt x="126695" y="0"/>
                </a:lnTo>
                <a:lnTo>
                  <a:pt x="126695" y="133400"/>
                </a:lnTo>
                <a:lnTo>
                  <a:pt x="0" y="133400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43292" y="3892880"/>
            <a:ext cx="127000" cy="133985"/>
          </a:xfrm>
          <a:custGeom>
            <a:avLst/>
            <a:gdLst/>
            <a:ahLst/>
            <a:cxnLst/>
            <a:rect l="l" t="t" r="r" b="b"/>
            <a:pathLst>
              <a:path w="127000" h="133985">
                <a:moveTo>
                  <a:pt x="0" y="0"/>
                </a:moveTo>
                <a:lnTo>
                  <a:pt x="126695" y="0"/>
                </a:lnTo>
                <a:lnTo>
                  <a:pt x="126695" y="133400"/>
                </a:lnTo>
                <a:lnTo>
                  <a:pt x="0" y="1334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074262" y="3926602"/>
            <a:ext cx="63500" cy="66040"/>
          </a:xfrm>
          <a:custGeom>
            <a:avLst/>
            <a:gdLst/>
            <a:ahLst/>
            <a:cxnLst/>
            <a:rect l="l" t="t" r="r" b="b"/>
            <a:pathLst>
              <a:path w="63500" h="66039">
                <a:moveTo>
                  <a:pt x="31673" y="0"/>
                </a:moveTo>
                <a:lnTo>
                  <a:pt x="19347" y="2592"/>
                </a:lnTo>
                <a:lnTo>
                  <a:pt x="9278" y="9661"/>
                </a:lnTo>
                <a:lnTo>
                  <a:pt x="2489" y="20145"/>
                </a:lnTo>
                <a:lnTo>
                  <a:pt x="0" y="32981"/>
                </a:lnTo>
                <a:lnTo>
                  <a:pt x="2489" y="45818"/>
                </a:lnTo>
                <a:lnTo>
                  <a:pt x="9278" y="56302"/>
                </a:lnTo>
                <a:lnTo>
                  <a:pt x="19347" y="63371"/>
                </a:lnTo>
                <a:lnTo>
                  <a:pt x="31673" y="65963"/>
                </a:lnTo>
                <a:lnTo>
                  <a:pt x="44000" y="63371"/>
                </a:lnTo>
                <a:lnTo>
                  <a:pt x="54068" y="56302"/>
                </a:lnTo>
                <a:lnTo>
                  <a:pt x="60857" y="45818"/>
                </a:lnTo>
                <a:lnTo>
                  <a:pt x="63347" y="32981"/>
                </a:lnTo>
                <a:lnTo>
                  <a:pt x="60857" y="20145"/>
                </a:lnTo>
                <a:lnTo>
                  <a:pt x="54068" y="9661"/>
                </a:lnTo>
                <a:lnTo>
                  <a:pt x="44000" y="2592"/>
                </a:lnTo>
                <a:lnTo>
                  <a:pt x="31673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074262" y="3926602"/>
            <a:ext cx="63500" cy="66040"/>
          </a:xfrm>
          <a:custGeom>
            <a:avLst/>
            <a:gdLst/>
            <a:ahLst/>
            <a:cxnLst/>
            <a:rect l="l" t="t" r="r" b="b"/>
            <a:pathLst>
              <a:path w="63500" h="66039">
                <a:moveTo>
                  <a:pt x="0" y="32981"/>
                </a:moveTo>
                <a:lnTo>
                  <a:pt x="2489" y="20145"/>
                </a:lnTo>
                <a:lnTo>
                  <a:pt x="9278" y="9661"/>
                </a:lnTo>
                <a:lnTo>
                  <a:pt x="19347" y="2592"/>
                </a:lnTo>
                <a:lnTo>
                  <a:pt x="31673" y="0"/>
                </a:lnTo>
                <a:lnTo>
                  <a:pt x="44000" y="2592"/>
                </a:lnTo>
                <a:lnTo>
                  <a:pt x="54068" y="9661"/>
                </a:lnTo>
                <a:lnTo>
                  <a:pt x="60857" y="20145"/>
                </a:lnTo>
                <a:lnTo>
                  <a:pt x="63347" y="32981"/>
                </a:lnTo>
                <a:lnTo>
                  <a:pt x="60857" y="45818"/>
                </a:lnTo>
                <a:lnTo>
                  <a:pt x="54068" y="56302"/>
                </a:lnTo>
                <a:lnTo>
                  <a:pt x="44000" y="63371"/>
                </a:lnTo>
                <a:lnTo>
                  <a:pt x="31673" y="65963"/>
                </a:lnTo>
                <a:lnTo>
                  <a:pt x="19347" y="63371"/>
                </a:lnTo>
                <a:lnTo>
                  <a:pt x="9278" y="56302"/>
                </a:lnTo>
                <a:lnTo>
                  <a:pt x="2489" y="45818"/>
                </a:lnTo>
                <a:lnTo>
                  <a:pt x="0" y="32981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106639" y="3892880"/>
            <a:ext cx="63500" cy="21590"/>
          </a:xfrm>
          <a:custGeom>
            <a:avLst/>
            <a:gdLst/>
            <a:ahLst/>
            <a:cxnLst/>
            <a:rect l="l" t="t" r="r" b="b"/>
            <a:pathLst>
              <a:path w="63500" h="21589">
                <a:moveTo>
                  <a:pt x="0" y="0"/>
                </a:moveTo>
                <a:lnTo>
                  <a:pt x="63347" y="0"/>
                </a:lnTo>
                <a:lnTo>
                  <a:pt x="63347" y="21577"/>
                </a:lnTo>
                <a:lnTo>
                  <a:pt x="0" y="21577"/>
                </a:lnTo>
                <a:lnTo>
                  <a:pt x="0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849812" y="4437063"/>
            <a:ext cx="163512" cy="1619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5426075" y="2636838"/>
            <a:ext cx="163512" cy="1619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427788" y="2636838"/>
            <a:ext cx="163512" cy="1619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658100" y="2636838"/>
            <a:ext cx="163512" cy="1619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202112" y="2636838"/>
            <a:ext cx="163512" cy="16192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684462" y="2636838"/>
            <a:ext cx="163512" cy="1619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177925" y="2636838"/>
            <a:ext cx="163512" cy="1619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1889125" y="2501900"/>
            <a:ext cx="144780" cy="449580"/>
          </a:xfrm>
          <a:custGeom>
            <a:avLst/>
            <a:gdLst/>
            <a:ahLst/>
            <a:cxnLst/>
            <a:rect l="l" t="t" r="r" b="b"/>
            <a:pathLst>
              <a:path w="144780" h="449580">
                <a:moveTo>
                  <a:pt x="0" y="0"/>
                </a:moveTo>
                <a:lnTo>
                  <a:pt x="144462" y="0"/>
                </a:lnTo>
                <a:lnTo>
                  <a:pt x="144462" y="449262"/>
                </a:lnTo>
                <a:lnTo>
                  <a:pt x="0" y="4492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898650" y="2519362"/>
            <a:ext cx="122237" cy="4095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390900" y="2501900"/>
            <a:ext cx="144780" cy="449580"/>
          </a:xfrm>
          <a:custGeom>
            <a:avLst/>
            <a:gdLst/>
            <a:ahLst/>
            <a:cxnLst/>
            <a:rect l="l" t="t" r="r" b="b"/>
            <a:pathLst>
              <a:path w="144779" h="449580">
                <a:moveTo>
                  <a:pt x="0" y="0"/>
                </a:moveTo>
                <a:lnTo>
                  <a:pt x="144462" y="0"/>
                </a:lnTo>
                <a:lnTo>
                  <a:pt x="144462" y="449262"/>
                </a:lnTo>
                <a:lnTo>
                  <a:pt x="0" y="4492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400425" y="2519362"/>
            <a:ext cx="122237" cy="409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067175" y="2017712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79" h="144780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076700" y="2027237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29" h="125730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140200" y="2032001"/>
            <a:ext cx="0" cy="107950"/>
          </a:xfrm>
          <a:custGeom>
            <a:avLst/>
            <a:gdLst/>
            <a:ahLst/>
            <a:cxnLst/>
            <a:rect l="l" t="t" r="r" b="b"/>
            <a:pathLst>
              <a:path w="0"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491162" y="3208337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79" h="144779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500687" y="3217862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29" h="125729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451600" y="3207080"/>
            <a:ext cx="285750" cy="1457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892425" y="3203575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80" h="144779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901950" y="3213100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30" h="125729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965450" y="3217863"/>
            <a:ext cx="0" cy="107950"/>
          </a:xfrm>
          <a:custGeom>
            <a:avLst/>
            <a:gdLst/>
            <a:ahLst/>
            <a:cxnLst/>
            <a:rect l="l" t="t" r="r" b="b"/>
            <a:pathLst>
              <a:path w="0"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859337" y="2501900"/>
            <a:ext cx="144780" cy="449580"/>
          </a:xfrm>
          <a:custGeom>
            <a:avLst/>
            <a:gdLst/>
            <a:ahLst/>
            <a:cxnLst/>
            <a:rect l="l" t="t" r="r" b="b"/>
            <a:pathLst>
              <a:path w="144779" h="449580">
                <a:moveTo>
                  <a:pt x="0" y="0"/>
                </a:moveTo>
                <a:lnTo>
                  <a:pt x="144462" y="0"/>
                </a:lnTo>
                <a:lnTo>
                  <a:pt x="144462" y="449262"/>
                </a:lnTo>
                <a:lnTo>
                  <a:pt x="0" y="4492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868862" y="2519362"/>
            <a:ext cx="122237" cy="409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027987" y="2501900"/>
            <a:ext cx="144780" cy="449580"/>
          </a:xfrm>
          <a:custGeom>
            <a:avLst/>
            <a:gdLst/>
            <a:ahLst/>
            <a:cxnLst/>
            <a:rect l="l" t="t" r="r" b="b"/>
            <a:pathLst>
              <a:path w="144779" h="449580">
                <a:moveTo>
                  <a:pt x="0" y="0"/>
                </a:moveTo>
                <a:lnTo>
                  <a:pt x="144462" y="0"/>
                </a:lnTo>
                <a:lnTo>
                  <a:pt x="144462" y="449262"/>
                </a:lnTo>
                <a:lnTo>
                  <a:pt x="0" y="4492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037512" y="2519362"/>
            <a:ext cx="122237" cy="4095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624817" y="3211842"/>
            <a:ext cx="136220" cy="14292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3097512" y="2985784"/>
            <a:ext cx="186205" cy="2154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316796" y="2812666"/>
            <a:ext cx="209962" cy="2021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688521" y="2812666"/>
            <a:ext cx="209962" cy="2021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291351" y="2997344"/>
            <a:ext cx="223354" cy="1557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657648" y="3057221"/>
            <a:ext cx="186205" cy="21547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320096" y="2741230"/>
            <a:ext cx="209962" cy="2021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002426" y="2205182"/>
            <a:ext cx="223354" cy="15577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207469" y="4244364"/>
            <a:ext cx="201754" cy="2254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814143" y="3964964"/>
            <a:ext cx="201754" cy="2254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7577137" y="3203575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79" h="144779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586662" y="3213100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29" h="125729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650164" y="3217863"/>
            <a:ext cx="0" cy="107950"/>
          </a:xfrm>
          <a:custGeom>
            <a:avLst/>
            <a:gdLst/>
            <a:ahLst/>
            <a:cxnLst/>
            <a:rect l="l" t="t" r="r" b="b"/>
            <a:pathLst>
              <a:path w="0" h="107950">
                <a:moveTo>
                  <a:pt x="0" y="0"/>
                </a:moveTo>
                <a:lnTo>
                  <a:pt x="0" y="10795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4140200" y="3206750"/>
            <a:ext cx="144780" cy="144780"/>
          </a:xfrm>
          <a:custGeom>
            <a:avLst/>
            <a:gdLst/>
            <a:ahLst/>
            <a:cxnLst/>
            <a:rect l="l" t="t" r="r" b="b"/>
            <a:pathLst>
              <a:path w="144779" h="144779">
                <a:moveTo>
                  <a:pt x="0" y="0"/>
                </a:moveTo>
                <a:lnTo>
                  <a:pt x="144462" y="0"/>
                </a:lnTo>
                <a:lnTo>
                  <a:pt x="144462" y="144462"/>
                </a:lnTo>
                <a:lnTo>
                  <a:pt x="0" y="144462"/>
                </a:lnTo>
                <a:lnTo>
                  <a:pt x="0" y="0"/>
                </a:lnTo>
                <a:close/>
              </a:path>
            </a:pathLst>
          </a:custGeom>
          <a:solidFill>
            <a:srgbClr val="C2C5C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4149725" y="3216275"/>
            <a:ext cx="125730" cy="125730"/>
          </a:xfrm>
          <a:custGeom>
            <a:avLst/>
            <a:gdLst/>
            <a:ahLst/>
            <a:cxnLst/>
            <a:rect l="l" t="t" r="r" b="b"/>
            <a:pathLst>
              <a:path w="125729" h="125729">
                <a:moveTo>
                  <a:pt x="0" y="0"/>
                </a:moveTo>
                <a:lnTo>
                  <a:pt x="125412" y="0"/>
                </a:lnTo>
                <a:lnTo>
                  <a:pt x="125412" y="125412"/>
                </a:lnTo>
                <a:lnTo>
                  <a:pt x="0" y="125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39750" y="3846512"/>
            <a:ext cx="4464050" cy="1368425"/>
          </a:xfrm>
          <a:custGeom>
            <a:avLst/>
            <a:gdLst/>
            <a:ahLst/>
            <a:cxnLst/>
            <a:rect l="l" t="t" r="r" b="b"/>
            <a:pathLst>
              <a:path w="4464050" h="1368425">
                <a:moveTo>
                  <a:pt x="0" y="0"/>
                </a:moveTo>
                <a:lnTo>
                  <a:pt x="4464050" y="0"/>
                </a:lnTo>
                <a:lnTo>
                  <a:pt x="4464050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029200" y="3851275"/>
            <a:ext cx="3503929" cy="1368425"/>
          </a:xfrm>
          <a:custGeom>
            <a:avLst/>
            <a:gdLst/>
            <a:ahLst/>
            <a:cxnLst/>
            <a:rect l="l" t="t" r="r" b="b"/>
            <a:pathLst>
              <a:path w="3503929" h="1368425">
                <a:moveTo>
                  <a:pt x="0" y="0"/>
                </a:moveTo>
                <a:lnTo>
                  <a:pt x="3503612" y="0"/>
                </a:lnTo>
                <a:lnTo>
                  <a:pt x="3503612" y="1368425"/>
                </a:lnTo>
                <a:lnTo>
                  <a:pt x="0" y="1368425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08000" y="1951037"/>
            <a:ext cx="8037512" cy="14573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22287" y="3544887"/>
            <a:ext cx="8018462" cy="169703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2636837" y="3141663"/>
            <a:ext cx="3816350" cy="0"/>
          </a:xfrm>
          <a:custGeom>
            <a:avLst/>
            <a:gdLst/>
            <a:ahLst/>
            <a:cxnLst/>
            <a:rect l="l" t="t" r="r" b="b"/>
            <a:pathLst>
              <a:path w="3816350" h="0">
                <a:moveTo>
                  <a:pt x="0" y="0"/>
                </a:moveTo>
                <a:lnTo>
                  <a:pt x="3816350" y="0"/>
                </a:lnTo>
              </a:path>
            </a:pathLst>
          </a:custGeom>
          <a:ln w="1905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636837" y="3213100"/>
            <a:ext cx="3816350" cy="0"/>
          </a:xfrm>
          <a:custGeom>
            <a:avLst/>
            <a:gdLst/>
            <a:ahLst/>
            <a:cxnLst/>
            <a:rect l="l" t="t" r="r" b="b"/>
            <a:pathLst>
              <a:path w="3816350" h="0">
                <a:moveTo>
                  <a:pt x="0" y="0"/>
                </a:moveTo>
                <a:lnTo>
                  <a:pt x="3816350" y="0"/>
                </a:lnTo>
              </a:path>
            </a:pathLst>
          </a:custGeom>
          <a:ln w="1905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158875" y="3984675"/>
            <a:ext cx="1819275" cy="1905"/>
          </a:xfrm>
          <a:custGeom>
            <a:avLst/>
            <a:gdLst/>
            <a:ahLst/>
            <a:cxnLst/>
            <a:rect l="l" t="t" r="r" b="b"/>
            <a:pathLst>
              <a:path w="1819275" h="1904">
                <a:moveTo>
                  <a:pt x="1819275" y="1536"/>
                </a:moveTo>
                <a:lnTo>
                  <a:pt x="0" y="0"/>
                </a:lnTo>
              </a:path>
            </a:pathLst>
          </a:custGeom>
          <a:ln w="15874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095369" y="3946585"/>
            <a:ext cx="76835" cy="76200"/>
          </a:xfrm>
          <a:custGeom>
            <a:avLst/>
            <a:gdLst/>
            <a:ahLst/>
            <a:cxnLst/>
            <a:rect l="l" t="t" r="r" b="b"/>
            <a:pathLst>
              <a:path w="76834" h="76200">
                <a:moveTo>
                  <a:pt x="76238" y="0"/>
                </a:moveTo>
                <a:lnTo>
                  <a:pt x="0" y="38036"/>
                </a:lnTo>
                <a:lnTo>
                  <a:pt x="76174" y="76200"/>
                </a:lnTo>
                <a:lnTo>
                  <a:pt x="76238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125787" y="4005262"/>
            <a:ext cx="3111500" cy="0"/>
          </a:xfrm>
          <a:custGeom>
            <a:avLst/>
            <a:gdLst/>
            <a:ahLst/>
            <a:cxnLst/>
            <a:rect l="l" t="t" r="r" b="b"/>
            <a:pathLst>
              <a:path w="3111500" h="0">
                <a:moveTo>
                  <a:pt x="0" y="0"/>
                </a:moveTo>
                <a:lnTo>
                  <a:pt x="3111500" y="0"/>
                </a:lnTo>
              </a:path>
            </a:pathLst>
          </a:custGeom>
          <a:ln w="1905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125787" y="4076700"/>
            <a:ext cx="3111500" cy="0"/>
          </a:xfrm>
          <a:custGeom>
            <a:avLst/>
            <a:gdLst/>
            <a:ahLst/>
            <a:cxnLst/>
            <a:rect l="l" t="t" r="r" b="b"/>
            <a:pathLst>
              <a:path w="3111500" h="0">
                <a:moveTo>
                  <a:pt x="0" y="0"/>
                </a:moveTo>
                <a:lnTo>
                  <a:pt x="3111500" y="0"/>
                </a:lnTo>
              </a:path>
            </a:pathLst>
          </a:custGeom>
          <a:ln w="19050">
            <a:solidFill>
              <a:srgbClr val="97C00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 txBox="1"/>
          <p:nvPr/>
        </p:nvSpPr>
        <p:spPr>
          <a:xfrm>
            <a:off x="323850" y="5732462"/>
            <a:ext cx="8496300" cy="360680"/>
          </a:xfrm>
          <a:prstGeom prst="rect">
            <a:avLst/>
          </a:prstGeom>
          <a:solidFill>
            <a:srgbClr val="97C00E"/>
          </a:solidFill>
        </p:spPr>
        <p:txBody>
          <a:bodyPr wrap="square" lIns="0" tIns="3873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305"/>
              </a:spcBef>
            </a:pPr>
            <a:r>
              <a:rPr dirty="0" sz="2000" b="1">
                <a:solidFill>
                  <a:srgbClr val="032B5F"/>
                </a:solidFill>
                <a:latin typeface="Arial"/>
                <a:cs typeface="Arial"/>
              </a:rPr>
              <a:t>EnOcean </a:t>
            </a:r>
            <a:r>
              <a:rPr dirty="0" sz="2000" spc="-5" b="1">
                <a:solidFill>
                  <a:srgbClr val="032B5F"/>
                </a:solidFill>
                <a:latin typeface="Arial"/>
                <a:cs typeface="Arial"/>
              </a:rPr>
              <a:t>Wireless </a:t>
            </a:r>
            <a:r>
              <a:rPr dirty="0" sz="2000" b="1">
                <a:solidFill>
                  <a:srgbClr val="032B5F"/>
                </a:solidFill>
                <a:latin typeface="Arial"/>
                <a:cs typeface="Arial"/>
              </a:rPr>
              <a:t>Standard = </a:t>
            </a:r>
            <a:r>
              <a:rPr dirty="0" sz="2000" spc="-5" b="1">
                <a:solidFill>
                  <a:srgbClr val="032B5F"/>
                </a:solidFill>
                <a:latin typeface="Arial"/>
                <a:cs typeface="Arial"/>
              </a:rPr>
              <a:t>Maximum</a:t>
            </a:r>
            <a:r>
              <a:rPr dirty="0" sz="2000" spc="-13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32B5F"/>
                </a:solidFill>
                <a:latin typeface="Arial"/>
                <a:cs typeface="Arial"/>
              </a:rPr>
              <a:t>Flexibility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617537" y="1844675"/>
            <a:ext cx="358775" cy="904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617537" y="1844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092201" y="1841500"/>
            <a:ext cx="358773" cy="904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092200" y="184150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611312" y="1844675"/>
            <a:ext cx="358775" cy="904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611312" y="1844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2119312" y="1841500"/>
            <a:ext cx="358775" cy="904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2119312" y="184150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2613025" y="1847850"/>
            <a:ext cx="358775" cy="904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2613025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113087" y="1851025"/>
            <a:ext cx="358775" cy="904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113087" y="1851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609975" y="1851025"/>
            <a:ext cx="358775" cy="904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609975" y="1851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4117975" y="1847850"/>
            <a:ext cx="358775" cy="9048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4117975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4611687" y="1844675"/>
            <a:ext cx="358775" cy="904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4611687" y="1844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5111750" y="1847850"/>
            <a:ext cx="358775" cy="9048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5111750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5567362" y="1847850"/>
            <a:ext cx="358775" cy="9048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5567362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6061075" y="1844675"/>
            <a:ext cx="358775" cy="904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6061075" y="1844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6561137" y="1847850"/>
            <a:ext cx="358775" cy="904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6561137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7078662" y="1847850"/>
            <a:ext cx="358775" cy="904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078662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7572375" y="1844675"/>
            <a:ext cx="358775" cy="904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7572375" y="1844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8072437" y="1847850"/>
            <a:ext cx="358775" cy="904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8072437" y="1847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5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46112" y="5276850"/>
            <a:ext cx="358775" cy="904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46112" y="5276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120776" y="5273675"/>
            <a:ext cx="358773" cy="904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120775" y="5273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639887" y="5276850"/>
            <a:ext cx="358775" cy="9048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639887" y="5276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2147887" y="5273675"/>
            <a:ext cx="358775" cy="904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147887" y="527367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2641600" y="5280025"/>
            <a:ext cx="358775" cy="904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641600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3141662" y="5283200"/>
            <a:ext cx="358775" cy="904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141662" y="528320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638550" y="5283200"/>
            <a:ext cx="358775" cy="904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3638550" y="528320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146550" y="5280025"/>
            <a:ext cx="358775" cy="904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146550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640262" y="5276850"/>
            <a:ext cx="358775" cy="904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640262" y="5276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5140325" y="5280025"/>
            <a:ext cx="358775" cy="904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140325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595937" y="5280025"/>
            <a:ext cx="358775" cy="904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595937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6089650" y="5276850"/>
            <a:ext cx="358775" cy="904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6089650" y="5276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6589712" y="5280025"/>
            <a:ext cx="358775" cy="904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6589712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107237" y="5280025"/>
            <a:ext cx="358775" cy="904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107237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7600950" y="5276850"/>
            <a:ext cx="358775" cy="9048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600950" y="5276850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8101012" y="5280025"/>
            <a:ext cx="358775" cy="904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8101012" y="5280025"/>
            <a:ext cx="358775" cy="90805"/>
          </a:xfrm>
          <a:custGeom>
            <a:avLst/>
            <a:gdLst/>
            <a:ahLst/>
            <a:cxnLst/>
            <a:rect l="l" t="t" r="r" b="b"/>
            <a:pathLst>
              <a:path w="358775" h="90804">
                <a:moveTo>
                  <a:pt x="0" y="0"/>
                </a:moveTo>
                <a:lnTo>
                  <a:pt x="358775" y="0"/>
                </a:lnTo>
                <a:lnTo>
                  <a:pt x="358775" y="90487"/>
                </a:lnTo>
                <a:lnTo>
                  <a:pt x="0" y="90487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665162" y="189309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30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665162" y="185737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30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630237" y="18923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881062" y="189230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738187" y="185737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80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150937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30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150937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30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116012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366837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223962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80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654175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30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654175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30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619251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870076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727201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80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2178050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30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178050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30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2143126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2393951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2251076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80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2671762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30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2671762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30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2636837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2887662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2744787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80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3167062" y="190420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3167062" y="1868487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3132137" y="190341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3382962" y="1903413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3240087" y="1868488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3670300" y="1908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3670300" y="1873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3635376" y="1908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3886201" y="1908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3743326" y="1873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4173537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4173537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4138612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4389437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4246562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4649787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4649787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4614862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4865687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4722812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5159375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5159375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5124451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5375276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5232401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5624512" y="1904206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5624512" y="1868487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5589588" y="1903413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5840413" y="1903413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5697538" y="1868488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6119812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6119812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6084888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6335713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6192838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6613525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6613525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6578601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6829426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6686551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7127875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7127875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7092951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7343776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7200901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7631112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7631112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7596189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7847014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7704139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8126412" y="189944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8126412" y="186372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5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8091489" y="189865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8342314" y="189865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8199439" y="186372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693737" y="533161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30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693737" y="529590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30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658812" y="533082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909637" y="533082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766762" y="529590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80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1179512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30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1179512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30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1144587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1395412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1252537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80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1682750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30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1682750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30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1647826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1898651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1755776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80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2206625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30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2206625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30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2171701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2422526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2279651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80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2700337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30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2700337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30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2665412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2916237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2773362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80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3195637" y="5342731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3195637" y="5307012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3160712" y="5341937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3411537" y="5341937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3268662" y="5307012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3698875" y="5347493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3698875" y="5311775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3663951" y="5346700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3914776" y="5346700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3771901" y="5311775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4202112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4202112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4167187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4418012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4275137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4678362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4678362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4643437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4894262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4751387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5187950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5187950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5153026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5403851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5260976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5653087" y="5342731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5653087" y="5307012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5618163" y="5341937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5868988" y="5341937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5726113" y="5307012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6148387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6148387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6113463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6364288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6221413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6642100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6642100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6607176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6858001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6715126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7156450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7156450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7121526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7372351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7229476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7659687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7659687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7624764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7875589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7732714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8154987" y="5337968"/>
            <a:ext cx="252729" cy="0"/>
          </a:xfrm>
          <a:custGeom>
            <a:avLst/>
            <a:gdLst/>
            <a:ahLst/>
            <a:cxnLst/>
            <a:rect l="l" t="t" r="r" b="b"/>
            <a:pathLst>
              <a:path w="252729" h="0">
                <a:moveTo>
                  <a:pt x="0" y="0"/>
                </a:moveTo>
                <a:lnTo>
                  <a:pt x="252412" y="0"/>
                </a:lnTo>
              </a:path>
            </a:pathLst>
          </a:custGeom>
          <a:ln w="71437">
            <a:solidFill>
              <a:srgbClr val="CC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8154987" y="5302250"/>
            <a:ext cx="252729" cy="71755"/>
          </a:xfrm>
          <a:custGeom>
            <a:avLst/>
            <a:gdLst/>
            <a:ahLst/>
            <a:cxnLst/>
            <a:rect l="l" t="t" r="r" b="b"/>
            <a:pathLst>
              <a:path w="252729" h="71754">
                <a:moveTo>
                  <a:pt x="0" y="0"/>
                </a:moveTo>
                <a:lnTo>
                  <a:pt x="252412" y="0"/>
                </a:lnTo>
                <a:lnTo>
                  <a:pt x="252412" y="71437"/>
                </a:lnTo>
                <a:lnTo>
                  <a:pt x="0" y="7143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8120064" y="5337175"/>
            <a:ext cx="107950" cy="0"/>
          </a:xfrm>
          <a:custGeom>
            <a:avLst/>
            <a:gdLst/>
            <a:ahLst/>
            <a:cxnLst/>
            <a:rect l="l" t="t" r="r" b="b"/>
            <a:pathLst>
              <a:path w="107950" h="0">
                <a:moveTo>
                  <a:pt x="0" y="0"/>
                </a:moveTo>
                <a:lnTo>
                  <a:pt x="10795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8370889" y="5337175"/>
            <a:ext cx="73025" cy="0"/>
          </a:xfrm>
          <a:custGeom>
            <a:avLst/>
            <a:gdLst/>
            <a:ahLst/>
            <a:cxnLst/>
            <a:rect l="l" t="t" r="r" b="b"/>
            <a:pathLst>
              <a:path w="73025" h="0">
                <a:moveTo>
                  <a:pt x="0" y="0"/>
                </a:moveTo>
                <a:lnTo>
                  <a:pt x="730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8228014" y="5302250"/>
            <a:ext cx="144780" cy="34925"/>
          </a:xfrm>
          <a:custGeom>
            <a:avLst/>
            <a:gdLst/>
            <a:ahLst/>
            <a:cxnLst/>
            <a:rect l="l" t="t" r="r" b="b"/>
            <a:pathLst>
              <a:path w="144779" h="34925">
                <a:moveTo>
                  <a:pt x="0" y="34925"/>
                </a:moveTo>
                <a:lnTo>
                  <a:pt x="144462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2378710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Functional buildings: flexible room </a:t>
            </a:r>
            <a:r>
              <a:rPr dirty="0" sz="2000"/>
              <a:t>structures  </a:t>
            </a:r>
            <a:r>
              <a:rPr dirty="0" sz="2000" spc="-5"/>
              <a:t>with wireless</a:t>
            </a:r>
            <a:r>
              <a:rPr dirty="0" sz="2000" spc="-30"/>
              <a:t> </a:t>
            </a:r>
            <a:r>
              <a:rPr dirty="0" sz="2000" spc="-5"/>
              <a:t>technology</a:t>
            </a:r>
            <a:endParaRPr sz="2000"/>
          </a:p>
        </p:txBody>
      </p:sp>
      <p:sp>
        <p:nvSpPr>
          <p:cNvPr id="385" name="object 38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386" name="object 38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7913"/>
            <a:ext cx="3798849" cy="2898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171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Commerical buildings: advantages </a:t>
            </a:r>
            <a:r>
              <a:rPr dirty="0" sz="2000"/>
              <a:t>for the</a:t>
            </a:r>
            <a:r>
              <a:rPr dirty="0" sz="2000" spc="-50"/>
              <a:t> </a:t>
            </a:r>
            <a:r>
              <a:rPr dirty="0" sz="2000" spc="-5"/>
              <a:t>user</a:t>
            </a:r>
            <a:endParaRPr sz="20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3767137" y="1650936"/>
            <a:ext cx="4813300" cy="4280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marR="5080" indent="-228600">
              <a:lnSpc>
                <a:spcPct val="120000"/>
              </a:lnSpc>
              <a:spcBef>
                <a:spcPts val="10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High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energy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efficiency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due to optimal 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building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automation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950">
              <a:latin typeface="Times New Roman"/>
              <a:cs typeface="Times New Roman"/>
            </a:endParaRPr>
          </a:p>
          <a:p>
            <a:pPr marL="240665" marR="84455" indent="-228600">
              <a:lnSpc>
                <a:spcPct val="12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Simple planning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- Easy adjustment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if 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changes occur during the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building 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phase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9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Highly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flexible office</a:t>
            </a:r>
            <a:r>
              <a:rPr dirty="0" sz="1800" spc="1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areas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950">
              <a:latin typeface="Times New Roman"/>
              <a:cs typeface="Times New Roman"/>
            </a:endParaRPr>
          </a:p>
          <a:p>
            <a:pPr marL="241300" marR="65405" indent="-228600">
              <a:lnSpc>
                <a:spcPct val="12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Lower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running costs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with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changes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in  room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structure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or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after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a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change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in 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tenants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93316" y="6252019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666666"/>
                </a:solidFill>
                <a:latin typeface="Arial"/>
                <a:cs typeface="Arial"/>
              </a:rPr>
              <a:t>49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Current</a:t>
            </a:r>
            <a:r>
              <a:rPr dirty="0" spc="-25"/>
              <a:t> </a:t>
            </a:r>
            <a:r>
              <a:rPr dirty="0" spc="-5"/>
              <a:t>state</a:t>
            </a:r>
          </a:p>
        </p:txBody>
      </p:sp>
      <p:sp>
        <p:nvSpPr>
          <p:cNvPr id="4" name="object 4"/>
          <p:cNvSpPr/>
          <p:nvPr/>
        </p:nvSpPr>
        <p:spPr>
          <a:xfrm>
            <a:off x="1610603" y="1562100"/>
            <a:ext cx="5488416" cy="4552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Commercial</a:t>
            </a:r>
            <a:r>
              <a:rPr dirty="0" sz="2000" spc="-15"/>
              <a:t> </a:t>
            </a:r>
            <a:r>
              <a:rPr dirty="0" sz="2000" spc="-5"/>
              <a:t>buildings:</a:t>
            </a:r>
            <a:endParaRPr sz="2000"/>
          </a:p>
          <a:p>
            <a:pPr marL="525145">
              <a:lnSpc>
                <a:spcPct val="100000"/>
              </a:lnSpc>
            </a:pPr>
            <a:r>
              <a:rPr dirty="0" sz="2000" spc="-5"/>
              <a:t>Advantages </a:t>
            </a:r>
            <a:r>
              <a:rPr dirty="0" sz="2000"/>
              <a:t>for </a:t>
            </a:r>
            <a:r>
              <a:rPr dirty="0" sz="2000" spc="-5"/>
              <a:t>installers </a:t>
            </a:r>
            <a:r>
              <a:rPr dirty="0" sz="2000"/>
              <a:t>and</a:t>
            </a:r>
            <a:r>
              <a:rPr dirty="0" sz="2000" spc="-75"/>
              <a:t> </a:t>
            </a:r>
            <a:r>
              <a:rPr dirty="0" sz="2000" spc="-5"/>
              <a:t>planners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3838575" y="1519627"/>
            <a:ext cx="4512945" cy="432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92455" indent="-228600">
              <a:lnSpc>
                <a:spcPct val="107500"/>
              </a:lnSpc>
              <a:spcBef>
                <a:spcPts val="10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Easy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planning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and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highest flexibility 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through freely positionable</a:t>
            </a:r>
            <a:r>
              <a:rPr dirty="0" sz="1600" spc="1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sensors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7C00E"/>
              </a:buClr>
              <a:buFont typeface="Wingdings"/>
              <a:buChar char=""/>
            </a:pPr>
            <a:endParaRPr sz="2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Less noise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and</a:t>
            </a:r>
            <a:r>
              <a:rPr dirty="0" sz="1600" spc="5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dirt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97C00E"/>
              </a:buClr>
              <a:buFont typeface="Wingdings"/>
              <a:buChar char=""/>
            </a:pPr>
            <a:endParaRPr sz="2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Flexible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room</a:t>
            </a:r>
            <a:r>
              <a:rPr dirty="0" sz="1600" spc="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layout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Upgradeable and expandable at any</a:t>
            </a:r>
            <a:r>
              <a:rPr dirty="0" sz="1600" spc="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time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7C00E"/>
              </a:buClr>
              <a:buFont typeface="Wingdings"/>
              <a:buChar char=""/>
            </a:pPr>
            <a:endParaRPr sz="215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075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Wide range of interoperable products and  manufacturers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7C00E"/>
              </a:buClr>
              <a:buFont typeface="Wingdings"/>
              <a:buChar char=""/>
            </a:pPr>
            <a:endParaRPr sz="2300">
              <a:latin typeface="Times New Roman"/>
              <a:cs typeface="Times New Roman"/>
            </a:endParaRPr>
          </a:p>
          <a:p>
            <a:pPr marL="241300" marR="38735" indent="-229235">
              <a:lnSpc>
                <a:spcPct val="108100"/>
              </a:lnSpc>
              <a:buClr>
                <a:srgbClr val="97C00E"/>
              </a:buClr>
              <a:buFont typeface="Wingdings"/>
              <a:buChar char=""/>
              <a:tabLst>
                <a:tab pos="241935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Compatibility with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other building 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automation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systems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(e.g. EIB/KNX,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LON, 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BACnet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und</a:t>
            </a:r>
            <a:r>
              <a:rPr dirty="0" sz="1600" spc="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TCP/IP)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263" y="1555749"/>
            <a:ext cx="3027361" cy="4608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9636" y="2348915"/>
            <a:ext cx="6048667" cy="401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2661920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Commercial buildings: </a:t>
            </a:r>
            <a:r>
              <a:rPr dirty="0" sz="2000"/>
              <a:t>The </a:t>
            </a:r>
            <a:r>
              <a:rPr dirty="0" sz="2000" spc="-5"/>
              <a:t>Squaire (AirRail  Center)</a:t>
            </a:r>
            <a:endParaRPr sz="20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1030908" y="1437146"/>
            <a:ext cx="5056505" cy="743585"/>
          </a:xfrm>
          <a:prstGeom prst="rect">
            <a:avLst/>
          </a:prstGeom>
        </p:spPr>
        <p:txBody>
          <a:bodyPr wrap="square" lIns="0" tIns="141605" rIns="0" bIns="0" rtlCol="0" vert="horz">
            <a:spAutoFit/>
          </a:bodyPr>
          <a:lstStyle/>
          <a:p>
            <a:pPr marL="260350" indent="-248285">
              <a:lnSpc>
                <a:spcPct val="100000"/>
              </a:lnSpc>
              <a:spcBef>
                <a:spcPts val="1115"/>
              </a:spcBef>
              <a:buClr>
                <a:srgbClr val="97C00E"/>
              </a:buClr>
              <a:buFont typeface="Wingdings"/>
              <a:buChar char=""/>
              <a:tabLst>
                <a:tab pos="260985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The Squaire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–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Frankfurt,</a:t>
            </a:r>
            <a:r>
              <a:rPr dirty="0" sz="1800" spc="1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Germany</a:t>
            </a:r>
            <a:endParaRPr sz="1800">
              <a:latin typeface="Verdana"/>
              <a:cs typeface="Verdana"/>
            </a:endParaRPr>
          </a:p>
          <a:p>
            <a:pPr lvl="1" marL="448309" indent="-195580">
              <a:lnSpc>
                <a:spcPct val="100000"/>
              </a:lnSpc>
              <a:spcBef>
                <a:spcPts val="795"/>
              </a:spcBef>
              <a:buClr>
                <a:srgbClr val="C6E167"/>
              </a:buClr>
              <a:buFont typeface="Wingdings"/>
              <a:buChar char=""/>
              <a:tabLst>
                <a:tab pos="448945" algn="l"/>
              </a:tabLst>
            </a:pP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12.000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batteryless wireless modules from</a:t>
            </a:r>
            <a:r>
              <a:rPr dirty="0" sz="1400" spc="-17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EnOcean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50674" y="3600258"/>
            <a:ext cx="11925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Industrial</a:t>
            </a:r>
            <a:r>
              <a:rPr dirty="0" sz="1000" spc="-6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buildings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8346" y="3600258"/>
            <a:ext cx="45529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032B5F"/>
                </a:solidFill>
                <a:latin typeface="Arial"/>
                <a:cs typeface="Arial"/>
              </a:rPr>
              <a:t>O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ff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i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4503" y="3600258"/>
            <a:ext cx="12979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Residential</a:t>
            </a:r>
            <a:r>
              <a:rPr dirty="0" sz="1000" spc="-7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buildings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4867" y="3600258"/>
            <a:ext cx="5956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H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o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s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p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i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t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a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l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1508" y="6048131"/>
            <a:ext cx="4127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H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o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t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e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l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53310" y="6048131"/>
            <a:ext cx="11988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Historical</a:t>
            </a:r>
            <a:r>
              <a:rPr dirty="0" sz="1000" spc="-7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buildings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6443" y="6048131"/>
            <a:ext cx="13036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Schools/</a:t>
            </a:r>
            <a:r>
              <a:rPr dirty="0" sz="1000" spc="-7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Universities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1407" y="6048131"/>
            <a:ext cx="4191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S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t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o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r</a:t>
            </a:r>
            <a:r>
              <a:rPr dirty="0" sz="1000" spc="-10" b="1">
                <a:solidFill>
                  <a:srgbClr val="032B5F"/>
                </a:solidFill>
                <a:latin typeface="Arial"/>
                <a:cs typeface="Arial"/>
              </a:rPr>
              <a:t>e</a:t>
            </a:r>
            <a:r>
              <a:rPr dirty="0" sz="1000" spc="-5" b="1">
                <a:solidFill>
                  <a:srgbClr val="032B5F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94576" y="1831847"/>
            <a:ext cx="2106167" cy="1694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97675" y="1736725"/>
            <a:ext cx="2103437" cy="1692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91455" y="1831847"/>
            <a:ext cx="2106167" cy="1694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94250" y="1736725"/>
            <a:ext cx="2103424" cy="169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5216" y="1831847"/>
            <a:ext cx="2106167" cy="1694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87363" y="1736725"/>
            <a:ext cx="2103436" cy="16922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88335" y="1831847"/>
            <a:ext cx="2106167" cy="1694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90800" y="1736725"/>
            <a:ext cx="2103437" cy="1692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88335" y="4288535"/>
            <a:ext cx="2106167" cy="16946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90800" y="4191000"/>
            <a:ext cx="2103437" cy="16922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91455" y="4288535"/>
            <a:ext cx="2106167" cy="16946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94250" y="4191000"/>
            <a:ext cx="2103424" cy="16922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94576" y="4288535"/>
            <a:ext cx="2106167" cy="16946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97675" y="4191000"/>
            <a:ext cx="2103437" cy="16922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5216" y="4288535"/>
            <a:ext cx="2106167" cy="16946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87363" y="4191000"/>
            <a:ext cx="2103436" cy="16922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Over 250.000 buildings worldwide</a:t>
            </a:r>
            <a:r>
              <a:rPr dirty="0" sz="2000"/>
              <a:t> –</a:t>
            </a:r>
            <a:endParaRPr sz="2000"/>
          </a:p>
          <a:p>
            <a:pPr marL="525145">
              <a:lnSpc>
                <a:spcPct val="100000"/>
              </a:lnSpc>
            </a:pPr>
            <a:r>
              <a:rPr dirty="0" sz="2000" spc="-5"/>
              <a:t>„enabled </a:t>
            </a:r>
            <a:r>
              <a:rPr dirty="0" sz="2000"/>
              <a:t>by</a:t>
            </a:r>
            <a:r>
              <a:rPr dirty="0" sz="2000" spc="-30"/>
              <a:t> </a:t>
            </a:r>
            <a:r>
              <a:rPr dirty="0" sz="2000" spc="-5"/>
              <a:t>EnOcean"</a:t>
            </a:r>
            <a:endParaRPr sz="2000"/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Overview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746125" y="1707324"/>
            <a:ext cx="6216650" cy="3663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5"/>
              </a:spcBef>
              <a:buClr>
                <a:srgbClr val="97C00E"/>
              </a:buClr>
              <a:buFont typeface="Wingdings"/>
              <a:buChar char=""/>
              <a:tabLst>
                <a:tab pos="254000" algn="l"/>
              </a:tabLst>
            </a:pP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Why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wireless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&amp;</a:t>
            </a:r>
            <a:r>
              <a:rPr dirty="0" sz="2000" spc="-55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batteryless?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53365" indent="-241300">
              <a:lnSpc>
                <a:spcPct val="100000"/>
              </a:lnSpc>
              <a:spcBef>
                <a:spcPts val="1400"/>
              </a:spcBef>
              <a:buClr>
                <a:srgbClr val="97C00E"/>
              </a:buClr>
              <a:buFont typeface="Wingdings"/>
              <a:buChar char=""/>
              <a:tabLst>
                <a:tab pos="2540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EnOcean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– the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batteryless wireless</a:t>
            </a:r>
            <a:r>
              <a:rPr dirty="0" sz="2000" spc="-70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technology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53365" indent="-241300">
              <a:lnSpc>
                <a:spcPct val="100000"/>
              </a:lnSpc>
              <a:spcBef>
                <a:spcPts val="1395"/>
              </a:spcBef>
              <a:buClr>
                <a:srgbClr val="97C00E"/>
              </a:buClr>
              <a:buFont typeface="Wingdings"/>
              <a:buChar char=""/>
              <a:tabLst>
                <a:tab pos="2540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Installation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53365" indent="-241300">
              <a:lnSpc>
                <a:spcPct val="100000"/>
              </a:lnSpc>
              <a:spcBef>
                <a:spcPts val="1405"/>
              </a:spcBef>
              <a:buClr>
                <a:srgbClr val="97C00E"/>
              </a:buClr>
              <a:buFont typeface="Wingdings"/>
              <a:buChar char=""/>
              <a:tabLst>
                <a:tab pos="254000" algn="l"/>
              </a:tabLst>
            </a:pP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Radio: Basics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&amp;</a:t>
            </a:r>
            <a:r>
              <a:rPr dirty="0" sz="2000" spc="-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planning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53365" indent="-241300">
              <a:lnSpc>
                <a:spcPct val="100000"/>
              </a:lnSpc>
              <a:spcBef>
                <a:spcPts val="1400"/>
              </a:spcBef>
              <a:buClr>
                <a:srgbClr val="97C00E"/>
              </a:buClr>
              <a:buFont typeface="Wingdings"/>
              <a:buChar char=""/>
              <a:tabLst>
                <a:tab pos="254000" algn="l"/>
              </a:tabLst>
            </a:pP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Support &amp;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next</a:t>
            </a:r>
            <a:r>
              <a:rPr dirty="0" sz="2000" spc="-75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steps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Basics </a:t>
            </a:r>
            <a:r>
              <a:rPr dirty="0" spc="-5"/>
              <a:t>of radio</a:t>
            </a:r>
            <a:r>
              <a:rPr dirty="0" spc="60"/>
              <a:t> </a:t>
            </a:r>
            <a:r>
              <a:rPr dirty="0" spc="-5"/>
              <a:t>signals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9075" y="1611503"/>
            <a:ext cx="5548630" cy="4260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Range of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wireless</a:t>
            </a:r>
            <a:r>
              <a:rPr dirty="0" sz="1600" spc="6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signals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97C00E"/>
              </a:buClr>
              <a:buFont typeface="Wingdings"/>
              <a:buChar char=""/>
            </a:pPr>
            <a:endParaRPr sz="2300">
              <a:latin typeface="Times New Roman"/>
              <a:cs typeface="Times New Roman"/>
            </a:endParaRPr>
          </a:p>
          <a:p>
            <a:pPr lvl="1" marL="481330" marR="19685" indent="-231775">
              <a:lnSpc>
                <a:spcPct val="108100"/>
              </a:lnSpc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Wireless signals are electromagnetic waves –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the 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field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strength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at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the receiver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decreases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as  the distance </a:t>
            </a:r>
            <a:r>
              <a:rPr dirty="0" sz="1600" b="1">
                <a:solidFill>
                  <a:srgbClr val="032B5F"/>
                </a:solidFill>
                <a:latin typeface="Verdana"/>
                <a:cs typeface="Verdana"/>
              </a:rPr>
              <a:t>to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the emitter</a:t>
            </a:r>
            <a:r>
              <a:rPr dirty="0" sz="1600" spc="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increases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C6E167"/>
              </a:buClr>
              <a:buFont typeface="Wingdings"/>
              <a:buChar char=""/>
            </a:pPr>
            <a:endParaRPr sz="2300">
              <a:latin typeface="Times New Roman"/>
              <a:cs typeface="Times New Roman"/>
            </a:endParaRPr>
          </a:p>
          <a:p>
            <a:pPr lvl="1" marL="481965" marR="541655" indent="-231775">
              <a:lnSpc>
                <a:spcPct val="108100"/>
              </a:lnSpc>
              <a:spcBef>
                <a:spcPts val="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In order to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achieve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maximum range,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visual  contact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is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not</a:t>
            </a:r>
            <a:r>
              <a:rPr dirty="0" sz="1600" spc="2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sufficient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C6E167"/>
              </a:buClr>
              <a:buFont typeface="Wingdings"/>
              <a:buChar char=""/>
            </a:pPr>
            <a:endParaRPr sz="2300">
              <a:latin typeface="Times New Roman"/>
              <a:cs typeface="Times New Roman"/>
            </a:endParaRPr>
          </a:p>
          <a:p>
            <a:pPr lvl="1" marL="481965" marR="5080" indent="-232410">
              <a:lnSpc>
                <a:spcPct val="108100"/>
              </a:lnSpc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free zone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(Fresnel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zone)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is required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between  transmitter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and receiver;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this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zone is an</a:t>
            </a:r>
            <a:r>
              <a:rPr dirty="0" sz="1600" spc="1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ellipse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C6E167"/>
              </a:buClr>
              <a:buFont typeface="Wingdings"/>
              <a:buChar char=""/>
            </a:pPr>
            <a:endParaRPr sz="2300">
              <a:latin typeface="Times New Roman"/>
              <a:cs typeface="Times New Roman"/>
            </a:endParaRPr>
          </a:p>
          <a:p>
            <a:pPr lvl="1" marL="481965" marR="149225" indent="-231775">
              <a:lnSpc>
                <a:spcPct val="108100"/>
              </a:lnSpc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No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interference from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other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wireless  frequencies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and radio applications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such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as Wi- 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Fi,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garage doors,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weather</a:t>
            </a:r>
            <a:r>
              <a:rPr dirty="0" sz="1600" spc="9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stations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8162" y="2636838"/>
            <a:ext cx="2160587" cy="2158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Basics </a:t>
            </a:r>
            <a:r>
              <a:rPr dirty="0" spc="-5"/>
              <a:t>of radio signals in</a:t>
            </a:r>
            <a:r>
              <a:rPr dirty="0" spc="85"/>
              <a:t> </a:t>
            </a:r>
            <a:r>
              <a:rPr dirty="0" spc="-5"/>
              <a:t>praxis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8575" y="1705800"/>
            <a:ext cx="4778375" cy="3447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Typical range in</a:t>
            </a:r>
            <a:r>
              <a:rPr dirty="0" sz="1800" spc="1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practice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260350" indent="-248285">
              <a:lnSpc>
                <a:spcPct val="100000"/>
              </a:lnSpc>
              <a:spcBef>
                <a:spcPts val="1295"/>
              </a:spcBef>
              <a:buClr>
                <a:srgbClr val="97C00E"/>
              </a:buClr>
              <a:buFont typeface="Wingdings"/>
              <a:buChar char=""/>
              <a:tabLst>
                <a:tab pos="260985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In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a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building with ideal</a:t>
            </a:r>
            <a:r>
              <a:rPr dirty="0" sz="1800" spc="2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conditions</a:t>
            </a:r>
            <a:endParaRPr sz="1800">
              <a:latin typeface="Verdana"/>
              <a:cs typeface="Verdana"/>
            </a:endParaRPr>
          </a:p>
          <a:p>
            <a:pPr lvl="1" marL="510540" indent="-260985">
              <a:lnSpc>
                <a:spcPct val="100000"/>
              </a:lnSpc>
              <a:spcBef>
                <a:spcPts val="830"/>
              </a:spcBef>
              <a:buClr>
                <a:srgbClr val="C6E167"/>
              </a:buClr>
              <a:buFont typeface="Wingdings"/>
              <a:buChar char=""/>
              <a:tabLst>
                <a:tab pos="511175" algn="l"/>
              </a:tabLst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30m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,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large open</a:t>
            </a:r>
            <a:r>
              <a:rPr dirty="0" sz="1800" spc="-3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space</a:t>
            </a:r>
            <a:endParaRPr sz="18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C6E167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C6E167"/>
              </a:buClr>
              <a:buFont typeface="Wingdings"/>
              <a:buChar char=""/>
            </a:pPr>
            <a:endParaRPr sz="2150">
              <a:latin typeface="Times New Roman"/>
              <a:cs typeface="Times New Roman"/>
            </a:endParaRPr>
          </a:p>
          <a:p>
            <a:pPr marL="184785" marR="5080" indent="-172720">
              <a:lnSpc>
                <a:spcPct val="120000"/>
              </a:lnSpc>
              <a:buClr>
                <a:srgbClr val="97C00E"/>
              </a:buClr>
              <a:buFont typeface="Wingdings"/>
              <a:buChar char=""/>
              <a:tabLst>
                <a:tab pos="260985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It’s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best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practice to plan max.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15m 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(planning</a:t>
            </a:r>
            <a:r>
              <a:rPr dirty="0" sz="1800" spc="-1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security)</a:t>
            </a:r>
            <a:endParaRPr sz="1800">
              <a:latin typeface="Verdana"/>
              <a:cs typeface="Verdana"/>
            </a:endParaRPr>
          </a:p>
          <a:p>
            <a:pPr lvl="1" marL="510540" marR="586105" indent="-260985">
              <a:lnSpc>
                <a:spcPct val="120000"/>
              </a:lnSpc>
              <a:spcBef>
                <a:spcPts val="409"/>
              </a:spcBef>
              <a:buClr>
                <a:srgbClr val="C6E167"/>
              </a:buClr>
              <a:buFont typeface="Wingdings"/>
              <a:buChar char=""/>
              <a:tabLst>
                <a:tab pos="511175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Possible losses due to furniture,  persons, subsequent</a:t>
            </a:r>
            <a:r>
              <a:rPr dirty="0" sz="1800" spc="1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walls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288" y="1771650"/>
            <a:ext cx="3167049" cy="2374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5288" y="4292600"/>
            <a:ext cx="3167049" cy="2103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Basics </a:t>
            </a:r>
            <a:r>
              <a:rPr dirty="0" spc="-5"/>
              <a:t>of radio</a:t>
            </a:r>
            <a:r>
              <a:rPr dirty="0" spc="60"/>
              <a:t> </a:t>
            </a:r>
            <a:r>
              <a:rPr dirty="0" spc="-5"/>
              <a:t>signals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6125" y="1529206"/>
            <a:ext cx="5909310" cy="78486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2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Radio transmission occurs as an</a:t>
            </a:r>
            <a:r>
              <a:rPr dirty="0" sz="1800" spc="-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ellipse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3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For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maximum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range,’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line of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site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‘is not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sufficient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5462" y="5183832"/>
            <a:ext cx="7579995" cy="610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At a 30m range, the 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</a:rPr>
              <a:t>ellipse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centre 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</a:rPr>
              <a:t>is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theoretically around 10m. Narrow corridors </a:t>
            </a:r>
            <a:r>
              <a:rPr dirty="0" sz="1600" spc="-10">
                <a:solidFill>
                  <a:srgbClr val="032B5F"/>
                </a:solidFill>
                <a:latin typeface="Arial"/>
                <a:cs typeface="Arial"/>
              </a:rPr>
              <a:t>with  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</a:rPr>
              <a:t>massive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walls are therefore</a:t>
            </a:r>
            <a:r>
              <a:rPr dirty="0" sz="1600" spc="10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unfavorable.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8162" y="2674937"/>
            <a:ext cx="6194425" cy="250825"/>
          </a:xfrm>
          <a:custGeom>
            <a:avLst/>
            <a:gdLst/>
            <a:ahLst/>
            <a:cxnLst/>
            <a:rect l="l" t="t" r="r" b="b"/>
            <a:pathLst>
              <a:path w="6194425" h="250825">
                <a:moveTo>
                  <a:pt x="0" y="0"/>
                </a:moveTo>
                <a:lnTo>
                  <a:pt x="6194425" y="0"/>
                </a:lnTo>
                <a:lnTo>
                  <a:pt x="6194425" y="250825"/>
                </a:lnTo>
                <a:lnTo>
                  <a:pt x="0" y="2508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8162" y="2674937"/>
            <a:ext cx="6194425" cy="250825"/>
          </a:xfrm>
          <a:custGeom>
            <a:avLst/>
            <a:gdLst/>
            <a:ahLst/>
            <a:cxnLst/>
            <a:rect l="l" t="t" r="r" b="b"/>
            <a:pathLst>
              <a:path w="6194425" h="250825">
                <a:moveTo>
                  <a:pt x="0" y="0"/>
                </a:moveTo>
                <a:lnTo>
                  <a:pt x="6194425" y="0"/>
                </a:lnTo>
                <a:lnTo>
                  <a:pt x="6194425" y="250825"/>
                </a:lnTo>
                <a:lnTo>
                  <a:pt x="0" y="25082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8162" y="4003675"/>
            <a:ext cx="6194425" cy="252729"/>
          </a:xfrm>
          <a:custGeom>
            <a:avLst/>
            <a:gdLst/>
            <a:ahLst/>
            <a:cxnLst/>
            <a:rect l="l" t="t" r="r" b="b"/>
            <a:pathLst>
              <a:path w="6194425" h="252729">
                <a:moveTo>
                  <a:pt x="0" y="0"/>
                </a:moveTo>
                <a:lnTo>
                  <a:pt x="6194425" y="0"/>
                </a:lnTo>
                <a:lnTo>
                  <a:pt x="6194425" y="252412"/>
                </a:lnTo>
                <a:lnTo>
                  <a:pt x="0" y="252412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8162" y="4003675"/>
            <a:ext cx="6194425" cy="252729"/>
          </a:xfrm>
          <a:custGeom>
            <a:avLst/>
            <a:gdLst/>
            <a:ahLst/>
            <a:cxnLst/>
            <a:rect l="l" t="t" r="r" b="b"/>
            <a:pathLst>
              <a:path w="6194425" h="252729">
                <a:moveTo>
                  <a:pt x="0" y="0"/>
                </a:moveTo>
                <a:lnTo>
                  <a:pt x="6194425" y="0"/>
                </a:lnTo>
                <a:lnTo>
                  <a:pt x="6194425" y="252412"/>
                </a:lnTo>
                <a:lnTo>
                  <a:pt x="0" y="252412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00220" y="2574785"/>
            <a:ext cx="5615940" cy="1790700"/>
          </a:xfrm>
          <a:custGeom>
            <a:avLst/>
            <a:gdLst/>
            <a:ahLst/>
            <a:cxnLst/>
            <a:rect l="l" t="t" r="r" b="b"/>
            <a:pathLst>
              <a:path w="5615940" h="1790700">
                <a:moveTo>
                  <a:pt x="3291049" y="1777999"/>
                </a:moveTo>
                <a:lnTo>
                  <a:pt x="2324737" y="1777999"/>
                </a:lnTo>
                <a:lnTo>
                  <a:pt x="2378059" y="1790699"/>
                </a:lnTo>
                <a:lnTo>
                  <a:pt x="3237727" y="1790699"/>
                </a:lnTo>
                <a:lnTo>
                  <a:pt x="3291049" y="1777999"/>
                </a:lnTo>
                <a:close/>
              </a:path>
              <a:path w="5615940" h="1790700">
                <a:moveTo>
                  <a:pt x="3502742" y="1765299"/>
                </a:moveTo>
                <a:lnTo>
                  <a:pt x="2113044" y="1765299"/>
                </a:lnTo>
                <a:lnTo>
                  <a:pt x="2165696" y="1777999"/>
                </a:lnTo>
                <a:lnTo>
                  <a:pt x="3450090" y="1777999"/>
                </a:lnTo>
                <a:lnTo>
                  <a:pt x="3502742" y="1765299"/>
                </a:lnTo>
                <a:close/>
              </a:path>
              <a:path w="5615940" h="1790700">
                <a:moveTo>
                  <a:pt x="3659389" y="1752599"/>
                </a:moveTo>
                <a:lnTo>
                  <a:pt x="1956397" y="1752599"/>
                </a:lnTo>
                <a:lnTo>
                  <a:pt x="2008379" y="1765299"/>
                </a:lnTo>
                <a:lnTo>
                  <a:pt x="3607408" y="1765299"/>
                </a:lnTo>
                <a:lnTo>
                  <a:pt x="3659389" y="1752599"/>
                </a:lnTo>
                <a:close/>
              </a:path>
              <a:path w="5615940" h="1790700">
                <a:moveTo>
                  <a:pt x="3762571" y="1739899"/>
                </a:moveTo>
                <a:lnTo>
                  <a:pt x="1853217" y="1739899"/>
                </a:lnTo>
                <a:lnTo>
                  <a:pt x="1904671" y="1752599"/>
                </a:lnTo>
                <a:lnTo>
                  <a:pt x="3711116" y="1752599"/>
                </a:lnTo>
                <a:lnTo>
                  <a:pt x="3762571" y="1739899"/>
                </a:lnTo>
                <a:close/>
              </a:path>
              <a:path w="5615940" h="1790700">
                <a:moveTo>
                  <a:pt x="3864603" y="1727199"/>
                </a:moveTo>
                <a:lnTo>
                  <a:pt x="1751185" y="1727199"/>
                </a:lnTo>
                <a:lnTo>
                  <a:pt x="1802049" y="1739899"/>
                </a:lnTo>
                <a:lnTo>
                  <a:pt x="3813738" y="1739899"/>
                </a:lnTo>
                <a:lnTo>
                  <a:pt x="3864603" y="1727199"/>
                </a:lnTo>
                <a:close/>
              </a:path>
              <a:path w="5615940" h="1790700">
                <a:moveTo>
                  <a:pt x="3965358" y="1714499"/>
                </a:moveTo>
                <a:lnTo>
                  <a:pt x="1650430" y="1714499"/>
                </a:lnTo>
                <a:lnTo>
                  <a:pt x="1700640" y="1727199"/>
                </a:lnTo>
                <a:lnTo>
                  <a:pt x="3915148" y="1727199"/>
                </a:lnTo>
                <a:lnTo>
                  <a:pt x="3965358" y="1714499"/>
                </a:lnTo>
                <a:close/>
              </a:path>
              <a:path w="5615940" h="1790700">
                <a:moveTo>
                  <a:pt x="4113818" y="1689099"/>
                </a:moveTo>
                <a:lnTo>
                  <a:pt x="1501971" y="1689099"/>
                </a:lnTo>
                <a:lnTo>
                  <a:pt x="1600571" y="1714499"/>
                </a:lnTo>
                <a:lnTo>
                  <a:pt x="4015217" y="1714499"/>
                </a:lnTo>
                <a:lnTo>
                  <a:pt x="4113818" y="1689099"/>
                </a:lnTo>
                <a:close/>
              </a:path>
              <a:path w="5615940" h="1790700">
                <a:moveTo>
                  <a:pt x="4258686" y="1663699"/>
                </a:moveTo>
                <a:lnTo>
                  <a:pt x="1357104" y="1663699"/>
                </a:lnTo>
                <a:lnTo>
                  <a:pt x="1453262" y="1689099"/>
                </a:lnTo>
                <a:lnTo>
                  <a:pt x="4162527" y="1689099"/>
                </a:lnTo>
                <a:lnTo>
                  <a:pt x="4258686" y="1663699"/>
                </a:lnTo>
                <a:close/>
              </a:path>
              <a:path w="5615940" h="1790700">
                <a:moveTo>
                  <a:pt x="4535926" y="1600199"/>
                </a:moveTo>
                <a:lnTo>
                  <a:pt x="1079866" y="1600199"/>
                </a:lnTo>
                <a:lnTo>
                  <a:pt x="1309687" y="1663699"/>
                </a:lnTo>
                <a:lnTo>
                  <a:pt x="4306103" y="1663699"/>
                </a:lnTo>
                <a:lnTo>
                  <a:pt x="4535926" y="1600199"/>
                </a:lnTo>
                <a:close/>
              </a:path>
              <a:path w="5615940" h="1790700">
                <a:moveTo>
                  <a:pt x="4624169" y="203199"/>
                </a:moveTo>
                <a:lnTo>
                  <a:pt x="991624" y="203199"/>
                </a:lnTo>
                <a:lnTo>
                  <a:pt x="822163" y="253999"/>
                </a:lnTo>
                <a:lnTo>
                  <a:pt x="765462" y="279399"/>
                </a:lnTo>
                <a:lnTo>
                  <a:pt x="710787" y="292099"/>
                </a:lnTo>
                <a:lnTo>
                  <a:pt x="658136" y="317499"/>
                </a:lnTo>
                <a:lnTo>
                  <a:pt x="607510" y="330199"/>
                </a:lnTo>
                <a:lnTo>
                  <a:pt x="558909" y="355599"/>
                </a:lnTo>
                <a:lnTo>
                  <a:pt x="512333" y="380999"/>
                </a:lnTo>
                <a:lnTo>
                  <a:pt x="467782" y="393699"/>
                </a:lnTo>
                <a:lnTo>
                  <a:pt x="425257" y="419099"/>
                </a:lnTo>
                <a:lnTo>
                  <a:pt x="384756" y="444499"/>
                </a:lnTo>
                <a:lnTo>
                  <a:pt x="346280" y="457199"/>
                </a:lnTo>
                <a:lnTo>
                  <a:pt x="309830" y="482599"/>
                </a:lnTo>
                <a:lnTo>
                  <a:pt x="275404" y="507999"/>
                </a:lnTo>
                <a:lnTo>
                  <a:pt x="243004" y="533399"/>
                </a:lnTo>
                <a:lnTo>
                  <a:pt x="212628" y="546099"/>
                </a:lnTo>
                <a:lnTo>
                  <a:pt x="157952" y="596899"/>
                </a:lnTo>
                <a:lnTo>
                  <a:pt x="111376" y="647699"/>
                </a:lnTo>
                <a:lnTo>
                  <a:pt x="91126" y="673099"/>
                </a:lnTo>
                <a:lnTo>
                  <a:pt x="72901" y="685799"/>
                </a:lnTo>
                <a:lnTo>
                  <a:pt x="42525" y="736599"/>
                </a:lnTo>
                <a:lnTo>
                  <a:pt x="20250" y="787399"/>
                </a:lnTo>
                <a:lnTo>
                  <a:pt x="6075" y="838199"/>
                </a:lnTo>
                <a:lnTo>
                  <a:pt x="0" y="888999"/>
                </a:lnTo>
                <a:lnTo>
                  <a:pt x="0" y="914399"/>
                </a:lnTo>
                <a:lnTo>
                  <a:pt x="6075" y="952499"/>
                </a:lnTo>
                <a:lnTo>
                  <a:pt x="20250" y="1003299"/>
                </a:lnTo>
                <a:lnTo>
                  <a:pt x="42525" y="1054099"/>
                </a:lnTo>
                <a:lnTo>
                  <a:pt x="72901" y="1104899"/>
                </a:lnTo>
                <a:lnTo>
                  <a:pt x="111376" y="1142999"/>
                </a:lnTo>
                <a:lnTo>
                  <a:pt x="133652" y="1168399"/>
                </a:lnTo>
                <a:lnTo>
                  <a:pt x="157952" y="1193799"/>
                </a:lnTo>
                <a:lnTo>
                  <a:pt x="184278" y="1219199"/>
                </a:lnTo>
                <a:lnTo>
                  <a:pt x="212628" y="1244599"/>
                </a:lnTo>
                <a:lnTo>
                  <a:pt x="243004" y="1257299"/>
                </a:lnTo>
                <a:lnTo>
                  <a:pt x="275404" y="1282699"/>
                </a:lnTo>
                <a:lnTo>
                  <a:pt x="309830" y="1308099"/>
                </a:lnTo>
                <a:lnTo>
                  <a:pt x="346280" y="1333499"/>
                </a:lnTo>
                <a:lnTo>
                  <a:pt x="384756" y="1346199"/>
                </a:lnTo>
                <a:lnTo>
                  <a:pt x="425257" y="1371599"/>
                </a:lnTo>
                <a:lnTo>
                  <a:pt x="467782" y="1396999"/>
                </a:lnTo>
                <a:lnTo>
                  <a:pt x="512333" y="1409699"/>
                </a:lnTo>
                <a:lnTo>
                  <a:pt x="558909" y="1435099"/>
                </a:lnTo>
                <a:lnTo>
                  <a:pt x="607510" y="1460499"/>
                </a:lnTo>
                <a:lnTo>
                  <a:pt x="658136" y="1473199"/>
                </a:lnTo>
                <a:lnTo>
                  <a:pt x="710787" y="1498599"/>
                </a:lnTo>
                <a:lnTo>
                  <a:pt x="765462" y="1511299"/>
                </a:lnTo>
                <a:lnTo>
                  <a:pt x="822163" y="1536699"/>
                </a:lnTo>
                <a:lnTo>
                  <a:pt x="863611" y="1549399"/>
                </a:lnTo>
                <a:lnTo>
                  <a:pt x="1035466" y="1600199"/>
                </a:lnTo>
                <a:lnTo>
                  <a:pt x="4580327" y="1600199"/>
                </a:lnTo>
                <a:lnTo>
                  <a:pt x="4752183" y="1549399"/>
                </a:lnTo>
                <a:lnTo>
                  <a:pt x="4793631" y="1536699"/>
                </a:lnTo>
                <a:lnTo>
                  <a:pt x="4850332" y="1511299"/>
                </a:lnTo>
                <a:lnTo>
                  <a:pt x="4905007" y="1498599"/>
                </a:lnTo>
                <a:lnTo>
                  <a:pt x="4957657" y="1473199"/>
                </a:lnTo>
                <a:lnTo>
                  <a:pt x="5008282" y="1460499"/>
                </a:lnTo>
                <a:lnTo>
                  <a:pt x="5056883" y="1435099"/>
                </a:lnTo>
                <a:lnTo>
                  <a:pt x="5103458" y="1409699"/>
                </a:lnTo>
                <a:lnTo>
                  <a:pt x="5148008" y="1396999"/>
                </a:lnTo>
                <a:lnTo>
                  <a:pt x="5190533" y="1371599"/>
                </a:lnTo>
                <a:lnTo>
                  <a:pt x="5231034" y="1346199"/>
                </a:lnTo>
                <a:lnTo>
                  <a:pt x="5269509" y="1333499"/>
                </a:lnTo>
                <a:lnTo>
                  <a:pt x="5305959" y="1308099"/>
                </a:lnTo>
                <a:lnTo>
                  <a:pt x="5340384" y="1282699"/>
                </a:lnTo>
                <a:lnTo>
                  <a:pt x="5372784" y="1257299"/>
                </a:lnTo>
                <a:lnTo>
                  <a:pt x="5403160" y="1244599"/>
                </a:lnTo>
                <a:lnTo>
                  <a:pt x="5431510" y="1219199"/>
                </a:lnTo>
                <a:lnTo>
                  <a:pt x="5457835" y="1193799"/>
                </a:lnTo>
                <a:lnTo>
                  <a:pt x="5482135" y="1168399"/>
                </a:lnTo>
                <a:lnTo>
                  <a:pt x="5504410" y="1142999"/>
                </a:lnTo>
                <a:lnTo>
                  <a:pt x="5524660" y="1130299"/>
                </a:lnTo>
                <a:lnTo>
                  <a:pt x="5559085" y="1079499"/>
                </a:lnTo>
                <a:lnTo>
                  <a:pt x="5585411" y="1028699"/>
                </a:lnTo>
                <a:lnTo>
                  <a:pt x="5603636" y="977899"/>
                </a:lnTo>
                <a:lnTo>
                  <a:pt x="5615786" y="914399"/>
                </a:lnTo>
                <a:lnTo>
                  <a:pt x="5615786" y="888999"/>
                </a:lnTo>
                <a:lnTo>
                  <a:pt x="5609711" y="838199"/>
                </a:lnTo>
                <a:lnTo>
                  <a:pt x="5595536" y="787399"/>
                </a:lnTo>
                <a:lnTo>
                  <a:pt x="5573260" y="736599"/>
                </a:lnTo>
                <a:lnTo>
                  <a:pt x="5542885" y="685799"/>
                </a:lnTo>
                <a:lnTo>
                  <a:pt x="5524660" y="673099"/>
                </a:lnTo>
                <a:lnTo>
                  <a:pt x="5504410" y="647699"/>
                </a:lnTo>
                <a:lnTo>
                  <a:pt x="5457835" y="596899"/>
                </a:lnTo>
                <a:lnTo>
                  <a:pt x="5403160" y="546099"/>
                </a:lnTo>
                <a:lnTo>
                  <a:pt x="5372784" y="533399"/>
                </a:lnTo>
                <a:lnTo>
                  <a:pt x="5340384" y="507999"/>
                </a:lnTo>
                <a:lnTo>
                  <a:pt x="5305959" y="482599"/>
                </a:lnTo>
                <a:lnTo>
                  <a:pt x="5269509" y="457199"/>
                </a:lnTo>
                <a:lnTo>
                  <a:pt x="5231034" y="444499"/>
                </a:lnTo>
                <a:lnTo>
                  <a:pt x="5190533" y="419099"/>
                </a:lnTo>
                <a:lnTo>
                  <a:pt x="5148008" y="393699"/>
                </a:lnTo>
                <a:lnTo>
                  <a:pt x="5103458" y="380999"/>
                </a:lnTo>
                <a:lnTo>
                  <a:pt x="5056883" y="355599"/>
                </a:lnTo>
                <a:lnTo>
                  <a:pt x="5008282" y="330199"/>
                </a:lnTo>
                <a:lnTo>
                  <a:pt x="4957657" y="317499"/>
                </a:lnTo>
                <a:lnTo>
                  <a:pt x="4905007" y="292099"/>
                </a:lnTo>
                <a:lnTo>
                  <a:pt x="4850332" y="279399"/>
                </a:lnTo>
                <a:lnTo>
                  <a:pt x="4793631" y="253999"/>
                </a:lnTo>
                <a:lnTo>
                  <a:pt x="4624169" y="203199"/>
                </a:lnTo>
                <a:close/>
              </a:path>
              <a:path w="5615940" h="1790700">
                <a:moveTo>
                  <a:pt x="4353057" y="139699"/>
                </a:moveTo>
                <a:lnTo>
                  <a:pt x="1262733" y="139699"/>
                </a:lnTo>
                <a:lnTo>
                  <a:pt x="1035466" y="203199"/>
                </a:lnTo>
                <a:lnTo>
                  <a:pt x="4580327" y="203199"/>
                </a:lnTo>
                <a:lnTo>
                  <a:pt x="4353057" y="139699"/>
                </a:lnTo>
                <a:close/>
              </a:path>
              <a:path w="5615940" h="1790700">
                <a:moveTo>
                  <a:pt x="4162527" y="101599"/>
                </a:moveTo>
                <a:lnTo>
                  <a:pt x="1453262" y="101599"/>
                </a:lnTo>
                <a:lnTo>
                  <a:pt x="1309687" y="139699"/>
                </a:lnTo>
                <a:lnTo>
                  <a:pt x="4306103" y="139699"/>
                </a:lnTo>
                <a:lnTo>
                  <a:pt x="4162527" y="101599"/>
                </a:lnTo>
                <a:close/>
              </a:path>
              <a:path w="5615940" h="1790700">
                <a:moveTo>
                  <a:pt x="4064709" y="88899"/>
                </a:moveTo>
                <a:lnTo>
                  <a:pt x="1551080" y="88899"/>
                </a:lnTo>
                <a:lnTo>
                  <a:pt x="1501971" y="101599"/>
                </a:lnTo>
                <a:lnTo>
                  <a:pt x="4113818" y="101599"/>
                </a:lnTo>
                <a:lnTo>
                  <a:pt x="4064709" y="88899"/>
                </a:lnTo>
                <a:close/>
              </a:path>
              <a:path w="5615940" h="1790700">
                <a:moveTo>
                  <a:pt x="3915148" y="63499"/>
                </a:moveTo>
                <a:lnTo>
                  <a:pt x="1700640" y="63499"/>
                </a:lnTo>
                <a:lnTo>
                  <a:pt x="1600571" y="88899"/>
                </a:lnTo>
                <a:lnTo>
                  <a:pt x="4015217" y="88899"/>
                </a:lnTo>
                <a:lnTo>
                  <a:pt x="3915148" y="63499"/>
                </a:lnTo>
                <a:close/>
              </a:path>
              <a:path w="5615940" h="1790700">
                <a:moveTo>
                  <a:pt x="3813738" y="50799"/>
                </a:moveTo>
                <a:lnTo>
                  <a:pt x="1802049" y="50799"/>
                </a:lnTo>
                <a:lnTo>
                  <a:pt x="1751185" y="63499"/>
                </a:lnTo>
                <a:lnTo>
                  <a:pt x="3864603" y="63499"/>
                </a:lnTo>
                <a:lnTo>
                  <a:pt x="3813738" y="50799"/>
                </a:lnTo>
                <a:close/>
              </a:path>
              <a:path w="5615940" h="1790700">
                <a:moveTo>
                  <a:pt x="3711116" y="38099"/>
                </a:moveTo>
                <a:lnTo>
                  <a:pt x="1904671" y="38099"/>
                </a:lnTo>
                <a:lnTo>
                  <a:pt x="1853217" y="50799"/>
                </a:lnTo>
                <a:lnTo>
                  <a:pt x="3762571" y="50799"/>
                </a:lnTo>
                <a:lnTo>
                  <a:pt x="3711116" y="38099"/>
                </a:lnTo>
                <a:close/>
              </a:path>
              <a:path w="5615940" h="1790700">
                <a:moveTo>
                  <a:pt x="3555187" y="25399"/>
                </a:moveTo>
                <a:lnTo>
                  <a:pt x="2060600" y="25399"/>
                </a:lnTo>
                <a:lnTo>
                  <a:pt x="2008379" y="38099"/>
                </a:lnTo>
                <a:lnTo>
                  <a:pt x="3607408" y="38099"/>
                </a:lnTo>
                <a:lnTo>
                  <a:pt x="3555187" y="25399"/>
                </a:lnTo>
                <a:close/>
              </a:path>
              <a:path w="5615940" h="1790700">
                <a:moveTo>
                  <a:pt x="3397247" y="12699"/>
                </a:moveTo>
                <a:lnTo>
                  <a:pt x="2218539" y="12699"/>
                </a:lnTo>
                <a:lnTo>
                  <a:pt x="2165696" y="25399"/>
                </a:lnTo>
                <a:lnTo>
                  <a:pt x="3450090" y="25399"/>
                </a:lnTo>
                <a:lnTo>
                  <a:pt x="3397247" y="12699"/>
                </a:lnTo>
                <a:close/>
              </a:path>
              <a:path w="5615940" h="1790700">
                <a:moveTo>
                  <a:pt x="3237727" y="0"/>
                </a:moveTo>
                <a:lnTo>
                  <a:pt x="2378059" y="0"/>
                </a:lnTo>
                <a:lnTo>
                  <a:pt x="2324737" y="12699"/>
                </a:lnTo>
                <a:lnTo>
                  <a:pt x="3291049" y="12699"/>
                </a:lnTo>
                <a:lnTo>
                  <a:pt x="3237727" y="0"/>
                </a:lnTo>
                <a:close/>
              </a:path>
            </a:pathLst>
          </a:custGeom>
          <a:solidFill>
            <a:srgbClr val="33CC33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00220" y="2563764"/>
            <a:ext cx="5615940" cy="1802130"/>
          </a:xfrm>
          <a:custGeom>
            <a:avLst/>
            <a:gdLst/>
            <a:ahLst/>
            <a:cxnLst/>
            <a:rect l="l" t="t" r="r" b="b"/>
            <a:pathLst>
              <a:path w="5615940" h="1802129">
                <a:moveTo>
                  <a:pt x="4793631" y="263832"/>
                </a:moveTo>
                <a:lnTo>
                  <a:pt x="4850332" y="282551"/>
                </a:lnTo>
                <a:lnTo>
                  <a:pt x="4905007" y="301659"/>
                </a:lnTo>
                <a:lnTo>
                  <a:pt x="4957657" y="321142"/>
                </a:lnTo>
                <a:lnTo>
                  <a:pt x="5008282" y="340986"/>
                </a:lnTo>
                <a:lnTo>
                  <a:pt x="5056883" y="361177"/>
                </a:lnTo>
                <a:lnTo>
                  <a:pt x="5103458" y="381701"/>
                </a:lnTo>
                <a:lnTo>
                  <a:pt x="5148008" y="402543"/>
                </a:lnTo>
                <a:lnTo>
                  <a:pt x="5190533" y="423689"/>
                </a:lnTo>
                <a:lnTo>
                  <a:pt x="5231034" y="445126"/>
                </a:lnTo>
                <a:lnTo>
                  <a:pt x="5269509" y="466838"/>
                </a:lnTo>
                <a:lnTo>
                  <a:pt x="5305959" y="488813"/>
                </a:lnTo>
                <a:lnTo>
                  <a:pt x="5340384" y="511035"/>
                </a:lnTo>
                <a:lnTo>
                  <a:pt x="5372784" y="533491"/>
                </a:lnTo>
                <a:lnTo>
                  <a:pt x="5431510" y="579046"/>
                </a:lnTo>
                <a:lnTo>
                  <a:pt x="5482135" y="625367"/>
                </a:lnTo>
                <a:lnTo>
                  <a:pt x="5524660" y="672338"/>
                </a:lnTo>
                <a:lnTo>
                  <a:pt x="5559085" y="719847"/>
                </a:lnTo>
                <a:lnTo>
                  <a:pt x="5585411" y="767781"/>
                </a:lnTo>
                <a:lnTo>
                  <a:pt x="5603636" y="816026"/>
                </a:lnTo>
                <a:lnTo>
                  <a:pt x="5613761" y="864470"/>
                </a:lnTo>
                <a:lnTo>
                  <a:pt x="5615786" y="888731"/>
                </a:lnTo>
                <a:lnTo>
                  <a:pt x="5615786" y="912998"/>
                </a:lnTo>
                <a:lnTo>
                  <a:pt x="5609711" y="961499"/>
                </a:lnTo>
                <a:lnTo>
                  <a:pt x="5595536" y="1009857"/>
                </a:lnTo>
                <a:lnTo>
                  <a:pt x="5573260" y="1057961"/>
                </a:lnTo>
                <a:lnTo>
                  <a:pt x="5542885" y="1105697"/>
                </a:lnTo>
                <a:lnTo>
                  <a:pt x="5504410" y="1152951"/>
                </a:lnTo>
                <a:lnTo>
                  <a:pt x="5457835" y="1199611"/>
                </a:lnTo>
                <a:lnTo>
                  <a:pt x="5403160" y="1245563"/>
                </a:lnTo>
                <a:lnTo>
                  <a:pt x="5340384" y="1290694"/>
                </a:lnTo>
                <a:lnTo>
                  <a:pt x="5305959" y="1312916"/>
                </a:lnTo>
                <a:lnTo>
                  <a:pt x="5269509" y="1334891"/>
                </a:lnTo>
                <a:lnTo>
                  <a:pt x="5231034" y="1356603"/>
                </a:lnTo>
                <a:lnTo>
                  <a:pt x="5190533" y="1378040"/>
                </a:lnTo>
                <a:lnTo>
                  <a:pt x="5148008" y="1399186"/>
                </a:lnTo>
                <a:lnTo>
                  <a:pt x="5103458" y="1420028"/>
                </a:lnTo>
                <a:lnTo>
                  <a:pt x="5056883" y="1440552"/>
                </a:lnTo>
                <a:lnTo>
                  <a:pt x="5008282" y="1460743"/>
                </a:lnTo>
                <a:lnTo>
                  <a:pt x="4957657" y="1480587"/>
                </a:lnTo>
                <a:lnTo>
                  <a:pt x="4905007" y="1500070"/>
                </a:lnTo>
                <a:lnTo>
                  <a:pt x="4850332" y="1519178"/>
                </a:lnTo>
                <a:lnTo>
                  <a:pt x="4793631" y="1537896"/>
                </a:lnTo>
                <a:lnTo>
                  <a:pt x="4752183" y="1550923"/>
                </a:lnTo>
                <a:lnTo>
                  <a:pt x="4710113" y="1563619"/>
                </a:lnTo>
                <a:lnTo>
                  <a:pt x="4667436" y="1575986"/>
                </a:lnTo>
                <a:lnTo>
                  <a:pt x="4624169" y="1588023"/>
                </a:lnTo>
                <a:lnTo>
                  <a:pt x="4580327" y="1599730"/>
                </a:lnTo>
                <a:lnTo>
                  <a:pt x="4535926" y="1611107"/>
                </a:lnTo>
                <a:lnTo>
                  <a:pt x="4490983" y="1622155"/>
                </a:lnTo>
                <a:lnTo>
                  <a:pt x="4445513" y="1632873"/>
                </a:lnTo>
                <a:lnTo>
                  <a:pt x="4399533" y="1643261"/>
                </a:lnTo>
                <a:lnTo>
                  <a:pt x="4353057" y="1653319"/>
                </a:lnTo>
                <a:lnTo>
                  <a:pt x="4306103" y="1663048"/>
                </a:lnTo>
                <a:lnTo>
                  <a:pt x="4258686" y="1672446"/>
                </a:lnTo>
                <a:lnTo>
                  <a:pt x="4210822" y="1681515"/>
                </a:lnTo>
                <a:lnTo>
                  <a:pt x="4162527" y="1690255"/>
                </a:lnTo>
                <a:lnTo>
                  <a:pt x="4113818" y="1698664"/>
                </a:lnTo>
                <a:lnTo>
                  <a:pt x="4064709" y="1706743"/>
                </a:lnTo>
                <a:lnTo>
                  <a:pt x="4015217" y="1714493"/>
                </a:lnTo>
                <a:lnTo>
                  <a:pt x="3965358" y="1721913"/>
                </a:lnTo>
                <a:lnTo>
                  <a:pt x="3915148" y="1729004"/>
                </a:lnTo>
                <a:lnTo>
                  <a:pt x="3864603" y="1735764"/>
                </a:lnTo>
                <a:lnTo>
                  <a:pt x="3813738" y="1742195"/>
                </a:lnTo>
                <a:lnTo>
                  <a:pt x="3762571" y="1748296"/>
                </a:lnTo>
                <a:lnTo>
                  <a:pt x="3711116" y="1754067"/>
                </a:lnTo>
                <a:lnTo>
                  <a:pt x="3659389" y="1759508"/>
                </a:lnTo>
                <a:lnTo>
                  <a:pt x="3607408" y="1764620"/>
                </a:lnTo>
                <a:lnTo>
                  <a:pt x="3555187" y="1769402"/>
                </a:lnTo>
                <a:lnTo>
                  <a:pt x="3502742" y="1773854"/>
                </a:lnTo>
                <a:lnTo>
                  <a:pt x="3450090" y="1777976"/>
                </a:lnTo>
                <a:lnTo>
                  <a:pt x="3397247" y="1781768"/>
                </a:lnTo>
                <a:lnTo>
                  <a:pt x="3344228" y="1785231"/>
                </a:lnTo>
                <a:lnTo>
                  <a:pt x="3291049" y="1788364"/>
                </a:lnTo>
                <a:lnTo>
                  <a:pt x="3237727" y="1791167"/>
                </a:lnTo>
                <a:lnTo>
                  <a:pt x="3184277" y="1793640"/>
                </a:lnTo>
                <a:lnTo>
                  <a:pt x="3130715" y="1795784"/>
                </a:lnTo>
                <a:lnTo>
                  <a:pt x="3077058" y="1797598"/>
                </a:lnTo>
                <a:lnTo>
                  <a:pt x="3023320" y="1799082"/>
                </a:lnTo>
                <a:lnTo>
                  <a:pt x="2969519" y="1800236"/>
                </a:lnTo>
                <a:lnTo>
                  <a:pt x="2915670" y="1801060"/>
                </a:lnTo>
                <a:lnTo>
                  <a:pt x="2861789" y="1801555"/>
                </a:lnTo>
                <a:lnTo>
                  <a:pt x="2807893" y="1801720"/>
                </a:lnTo>
                <a:lnTo>
                  <a:pt x="2753996" y="1801555"/>
                </a:lnTo>
                <a:lnTo>
                  <a:pt x="2700115" y="1801060"/>
                </a:lnTo>
                <a:lnTo>
                  <a:pt x="2646266" y="1800236"/>
                </a:lnTo>
                <a:lnTo>
                  <a:pt x="2592465" y="1799082"/>
                </a:lnTo>
                <a:lnTo>
                  <a:pt x="2538728" y="1797598"/>
                </a:lnTo>
                <a:lnTo>
                  <a:pt x="2485070" y="1795784"/>
                </a:lnTo>
                <a:lnTo>
                  <a:pt x="2431509" y="1793640"/>
                </a:lnTo>
                <a:lnTo>
                  <a:pt x="2378059" y="1791167"/>
                </a:lnTo>
                <a:lnTo>
                  <a:pt x="2324737" y="1788364"/>
                </a:lnTo>
                <a:lnTo>
                  <a:pt x="2271558" y="1785231"/>
                </a:lnTo>
                <a:lnTo>
                  <a:pt x="2218539" y="1781768"/>
                </a:lnTo>
                <a:lnTo>
                  <a:pt x="2165696" y="1777976"/>
                </a:lnTo>
                <a:lnTo>
                  <a:pt x="2113044" y="1773854"/>
                </a:lnTo>
                <a:lnTo>
                  <a:pt x="2060600" y="1769402"/>
                </a:lnTo>
                <a:lnTo>
                  <a:pt x="2008379" y="1764620"/>
                </a:lnTo>
                <a:lnTo>
                  <a:pt x="1956397" y="1759508"/>
                </a:lnTo>
                <a:lnTo>
                  <a:pt x="1904671" y="1754067"/>
                </a:lnTo>
                <a:lnTo>
                  <a:pt x="1853217" y="1748296"/>
                </a:lnTo>
                <a:lnTo>
                  <a:pt x="1802049" y="1742195"/>
                </a:lnTo>
                <a:lnTo>
                  <a:pt x="1751185" y="1735764"/>
                </a:lnTo>
                <a:lnTo>
                  <a:pt x="1700640" y="1729004"/>
                </a:lnTo>
                <a:lnTo>
                  <a:pt x="1650430" y="1721913"/>
                </a:lnTo>
                <a:lnTo>
                  <a:pt x="1600571" y="1714493"/>
                </a:lnTo>
                <a:lnTo>
                  <a:pt x="1551080" y="1706743"/>
                </a:lnTo>
                <a:lnTo>
                  <a:pt x="1501971" y="1698664"/>
                </a:lnTo>
                <a:lnTo>
                  <a:pt x="1453262" y="1690255"/>
                </a:lnTo>
                <a:lnTo>
                  <a:pt x="1404967" y="1681515"/>
                </a:lnTo>
                <a:lnTo>
                  <a:pt x="1357104" y="1672446"/>
                </a:lnTo>
                <a:lnTo>
                  <a:pt x="1309687" y="1663048"/>
                </a:lnTo>
                <a:lnTo>
                  <a:pt x="1262733" y="1653319"/>
                </a:lnTo>
                <a:lnTo>
                  <a:pt x="1216258" y="1643261"/>
                </a:lnTo>
                <a:lnTo>
                  <a:pt x="1170278" y="1632873"/>
                </a:lnTo>
                <a:lnTo>
                  <a:pt x="1124808" y="1622155"/>
                </a:lnTo>
                <a:lnTo>
                  <a:pt x="1079866" y="1611107"/>
                </a:lnTo>
                <a:lnTo>
                  <a:pt x="1035466" y="1599730"/>
                </a:lnTo>
                <a:lnTo>
                  <a:pt x="991624" y="1588023"/>
                </a:lnTo>
                <a:lnTo>
                  <a:pt x="948357" y="1575986"/>
                </a:lnTo>
                <a:lnTo>
                  <a:pt x="905681" y="1563619"/>
                </a:lnTo>
                <a:lnTo>
                  <a:pt x="863611" y="1550923"/>
                </a:lnTo>
                <a:lnTo>
                  <a:pt x="822163" y="1537896"/>
                </a:lnTo>
                <a:lnTo>
                  <a:pt x="765462" y="1519178"/>
                </a:lnTo>
                <a:lnTo>
                  <a:pt x="710787" y="1500070"/>
                </a:lnTo>
                <a:lnTo>
                  <a:pt x="658136" y="1480587"/>
                </a:lnTo>
                <a:lnTo>
                  <a:pt x="607510" y="1460743"/>
                </a:lnTo>
                <a:lnTo>
                  <a:pt x="558909" y="1440552"/>
                </a:lnTo>
                <a:lnTo>
                  <a:pt x="512333" y="1420028"/>
                </a:lnTo>
                <a:lnTo>
                  <a:pt x="467782" y="1399186"/>
                </a:lnTo>
                <a:lnTo>
                  <a:pt x="425257" y="1378040"/>
                </a:lnTo>
                <a:lnTo>
                  <a:pt x="384756" y="1356603"/>
                </a:lnTo>
                <a:lnTo>
                  <a:pt x="346280" y="1334891"/>
                </a:lnTo>
                <a:lnTo>
                  <a:pt x="309830" y="1312916"/>
                </a:lnTo>
                <a:lnTo>
                  <a:pt x="275404" y="1290694"/>
                </a:lnTo>
                <a:lnTo>
                  <a:pt x="243004" y="1268238"/>
                </a:lnTo>
                <a:lnTo>
                  <a:pt x="184278" y="1222683"/>
                </a:lnTo>
                <a:lnTo>
                  <a:pt x="133652" y="1176362"/>
                </a:lnTo>
                <a:lnTo>
                  <a:pt x="91126" y="1129391"/>
                </a:lnTo>
                <a:lnTo>
                  <a:pt x="56700" y="1081882"/>
                </a:lnTo>
                <a:lnTo>
                  <a:pt x="30375" y="1033948"/>
                </a:lnTo>
                <a:lnTo>
                  <a:pt x="12150" y="985703"/>
                </a:lnTo>
                <a:lnTo>
                  <a:pt x="2025" y="937259"/>
                </a:lnTo>
                <a:lnTo>
                  <a:pt x="0" y="912998"/>
                </a:lnTo>
                <a:lnTo>
                  <a:pt x="0" y="888731"/>
                </a:lnTo>
                <a:lnTo>
                  <a:pt x="6075" y="840230"/>
                </a:lnTo>
                <a:lnTo>
                  <a:pt x="20250" y="791872"/>
                </a:lnTo>
                <a:lnTo>
                  <a:pt x="42525" y="743768"/>
                </a:lnTo>
                <a:lnTo>
                  <a:pt x="72901" y="696032"/>
                </a:lnTo>
                <a:lnTo>
                  <a:pt x="111376" y="648778"/>
                </a:lnTo>
                <a:lnTo>
                  <a:pt x="157952" y="602118"/>
                </a:lnTo>
                <a:lnTo>
                  <a:pt x="212628" y="556166"/>
                </a:lnTo>
                <a:lnTo>
                  <a:pt x="275404" y="511035"/>
                </a:lnTo>
                <a:lnTo>
                  <a:pt x="309830" y="488813"/>
                </a:lnTo>
                <a:lnTo>
                  <a:pt x="346280" y="466838"/>
                </a:lnTo>
                <a:lnTo>
                  <a:pt x="384756" y="445126"/>
                </a:lnTo>
                <a:lnTo>
                  <a:pt x="425257" y="423689"/>
                </a:lnTo>
                <a:lnTo>
                  <a:pt x="467782" y="402543"/>
                </a:lnTo>
                <a:lnTo>
                  <a:pt x="512333" y="381701"/>
                </a:lnTo>
                <a:lnTo>
                  <a:pt x="558909" y="361177"/>
                </a:lnTo>
                <a:lnTo>
                  <a:pt x="607510" y="340986"/>
                </a:lnTo>
                <a:lnTo>
                  <a:pt x="658136" y="321142"/>
                </a:lnTo>
                <a:lnTo>
                  <a:pt x="710787" y="301659"/>
                </a:lnTo>
                <a:lnTo>
                  <a:pt x="765462" y="282551"/>
                </a:lnTo>
                <a:lnTo>
                  <a:pt x="822163" y="263832"/>
                </a:lnTo>
                <a:lnTo>
                  <a:pt x="863611" y="250806"/>
                </a:lnTo>
                <a:lnTo>
                  <a:pt x="905681" y="238109"/>
                </a:lnTo>
                <a:lnTo>
                  <a:pt x="948357" y="225742"/>
                </a:lnTo>
                <a:lnTo>
                  <a:pt x="991624" y="213704"/>
                </a:lnTo>
                <a:lnTo>
                  <a:pt x="1035466" y="201997"/>
                </a:lnTo>
                <a:lnTo>
                  <a:pt x="1079866" y="190619"/>
                </a:lnTo>
                <a:lnTo>
                  <a:pt x="1124808" y="179571"/>
                </a:lnTo>
                <a:lnTo>
                  <a:pt x="1170278" y="168853"/>
                </a:lnTo>
                <a:lnTo>
                  <a:pt x="1216258" y="158464"/>
                </a:lnTo>
                <a:lnTo>
                  <a:pt x="1262733" y="148406"/>
                </a:lnTo>
                <a:lnTo>
                  <a:pt x="1309687" y="138677"/>
                </a:lnTo>
                <a:lnTo>
                  <a:pt x="1357104" y="129278"/>
                </a:lnTo>
                <a:lnTo>
                  <a:pt x="1404967" y="120208"/>
                </a:lnTo>
                <a:lnTo>
                  <a:pt x="1453262" y="111469"/>
                </a:lnTo>
                <a:lnTo>
                  <a:pt x="1501971" y="103059"/>
                </a:lnTo>
                <a:lnTo>
                  <a:pt x="1551080" y="94979"/>
                </a:lnTo>
                <a:lnTo>
                  <a:pt x="1600571" y="87229"/>
                </a:lnTo>
                <a:lnTo>
                  <a:pt x="1650430" y="79809"/>
                </a:lnTo>
                <a:lnTo>
                  <a:pt x="1700640" y="72718"/>
                </a:lnTo>
                <a:lnTo>
                  <a:pt x="1751185" y="65958"/>
                </a:lnTo>
                <a:lnTo>
                  <a:pt x="1802049" y="59527"/>
                </a:lnTo>
                <a:lnTo>
                  <a:pt x="1853217" y="53426"/>
                </a:lnTo>
                <a:lnTo>
                  <a:pt x="1904671" y="47654"/>
                </a:lnTo>
                <a:lnTo>
                  <a:pt x="1956397" y="42213"/>
                </a:lnTo>
                <a:lnTo>
                  <a:pt x="2008379" y="37101"/>
                </a:lnTo>
                <a:lnTo>
                  <a:pt x="2060600" y="32319"/>
                </a:lnTo>
                <a:lnTo>
                  <a:pt x="2113044" y="27867"/>
                </a:lnTo>
                <a:lnTo>
                  <a:pt x="2165696" y="23744"/>
                </a:lnTo>
                <a:lnTo>
                  <a:pt x="2218539" y="19952"/>
                </a:lnTo>
                <a:lnTo>
                  <a:pt x="2271558" y="16489"/>
                </a:lnTo>
                <a:lnTo>
                  <a:pt x="2324737" y="13356"/>
                </a:lnTo>
                <a:lnTo>
                  <a:pt x="2378059" y="10553"/>
                </a:lnTo>
                <a:lnTo>
                  <a:pt x="2431509" y="8079"/>
                </a:lnTo>
                <a:lnTo>
                  <a:pt x="2485070" y="5936"/>
                </a:lnTo>
                <a:lnTo>
                  <a:pt x="2538728" y="4122"/>
                </a:lnTo>
                <a:lnTo>
                  <a:pt x="2592465" y="2638"/>
                </a:lnTo>
                <a:lnTo>
                  <a:pt x="2646266" y="1484"/>
                </a:lnTo>
                <a:lnTo>
                  <a:pt x="2700115" y="659"/>
                </a:lnTo>
                <a:lnTo>
                  <a:pt x="2753996" y="164"/>
                </a:lnTo>
                <a:lnTo>
                  <a:pt x="2807893" y="0"/>
                </a:lnTo>
                <a:lnTo>
                  <a:pt x="2861789" y="164"/>
                </a:lnTo>
                <a:lnTo>
                  <a:pt x="2915670" y="659"/>
                </a:lnTo>
                <a:lnTo>
                  <a:pt x="2969519" y="1484"/>
                </a:lnTo>
                <a:lnTo>
                  <a:pt x="3023320" y="2638"/>
                </a:lnTo>
                <a:lnTo>
                  <a:pt x="3077058" y="4122"/>
                </a:lnTo>
                <a:lnTo>
                  <a:pt x="3130715" y="5936"/>
                </a:lnTo>
                <a:lnTo>
                  <a:pt x="3184277" y="8079"/>
                </a:lnTo>
                <a:lnTo>
                  <a:pt x="3237727" y="10553"/>
                </a:lnTo>
                <a:lnTo>
                  <a:pt x="3291049" y="13356"/>
                </a:lnTo>
                <a:lnTo>
                  <a:pt x="3344228" y="16489"/>
                </a:lnTo>
                <a:lnTo>
                  <a:pt x="3397247" y="19952"/>
                </a:lnTo>
                <a:lnTo>
                  <a:pt x="3450090" y="23744"/>
                </a:lnTo>
                <a:lnTo>
                  <a:pt x="3502742" y="27867"/>
                </a:lnTo>
                <a:lnTo>
                  <a:pt x="3555187" y="32319"/>
                </a:lnTo>
                <a:lnTo>
                  <a:pt x="3607408" y="37101"/>
                </a:lnTo>
                <a:lnTo>
                  <a:pt x="3659389" y="42213"/>
                </a:lnTo>
                <a:lnTo>
                  <a:pt x="3711116" y="47654"/>
                </a:lnTo>
                <a:lnTo>
                  <a:pt x="3762571" y="53426"/>
                </a:lnTo>
                <a:lnTo>
                  <a:pt x="3813738" y="59527"/>
                </a:lnTo>
                <a:lnTo>
                  <a:pt x="3864603" y="65958"/>
                </a:lnTo>
                <a:lnTo>
                  <a:pt x="3915148" y="72718"/>
                </a:lnTo>
                <a:lnTo>
                  <a:pt x="3965358" y="79809"/>
                </a:lnTo>
                <a:lnTo>
                  <a:pt x="4015217" y="87229"/>
                </a:lnTo>
                <a:lnTo>
                  <a:pt x="4064709" y="94979"/>
                </a:lnTo>
                <a:lnTo>
                  <a:pt x="4113818" y="103059"/>
                </a:lnTo>
                <a:lnTo>
                  <a:pt x="4162527" y="111469"/>
                </a:lnTo>
                <a:lnTo>
                  <a:pt x="4210822" y="120208"/>
                </a:lnTo>
                <a:lnTo>
                  <a:pt x="4258686" y="129278"/>
                </a:lnTo>
                <a:lnTo>
                  <a:pt x="4306103" y="138677"/>
                </a:lnTo>
                <a:lnTo>
                  <a:pt x="4353057" y="148406"/>
                </a:lnTo>
                <a:lnTo>
                  <a:pt x="4399533" y="158464"/>
                </a:lnTo>
                <a:lnTo>
                  <a:pt x="4445513" y="168853"/>
                </a:lnTo>
                <a:lnTo>
                  <a:pt x="4490983" y="179571"/>
                </a:lnTo>
                <a:lnTo>
                  <a:pt x="4535926" y="190619"/>
                </a:lnTo>
                <a:lnTo>
                  <a:pt x="4580327" y="201997"/>
                </a:lnTo>
                <a:lnTo>
                  <a:pt x="4624169" y="213704"/>
                </a:lnTo>
                <a:lnTo>
                  <a:pt x="4667436" y="225742"/>
                </a:lnTo>
                <a:lnTo>
                  <a:pt x="4710113" y="238109"/>
                </a:lnTo>
                <a:lnTo>
                  <a:pt x="4752183" y="250806"/>
                </a:lnTo>
                <a:lnTo>
                  <a:pt x="4793631" y="263832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0529" y="2924274"/>
            <a:ext cx="2375535" cy="1082675"/>
          </a:xfrm>
          <a:custGeom>
            <a:avLst/>
            <a:gdLst/>
            <a:ahLst/>
            <a:cxnLst/>
            <a:rect l="l" t="t" r="r" b="b"/>
            <a:pathLst>
              <a:path w="2375535" h="1082675">
                <a:moveTo>
                  <a:pt x="1213768" y="0"/>
                </a:moveTo>
                <a:lnTo>
                  <a:pt x="1161643" y="0"/>
                </a:lnTo>
                <a:lnTo>
                  <a:pt x="1109559" y="1035"/>
                </a:lnTo>
                <a:lnTo>
                  <a:pt x="1057596" y="3105"/>
                </a:lnTo>
                <a:lnTo>
                  <a:pt x="1005834" y="6211"/>
                </a:lnTo>
                <a:lnTo>
                  <a:pt x="954355" y="10353"/>
                </a:lnTo>
                <a:lnTo>
                  <a:pt x="903238" y="15529"/>
                </a:lnTo>
                <a:lnTo>
                  <a:pt x="852565" y="21741"/>
                </a:lnTo>
                <a:lnTo>
                  <a:pt x="802417" y="28989"/>
                </a:lnTo>
                <a:lnTo>
                  <a:pt x="752873" y="37271"/>
                </a:lnTo>
                <a:lnTo>
                  <a:pt x="704014" y="46589"/>
                </a:lnTo>
                <a:lnTo>
                  <a:pt x="655922" y="56942"/>
                </a:lnTo>
                <a:lnTo>
                  <a:pt x="608676" y="68331"/>
                </a:lnTo>
                <a:lnTo>
                  <a:pt x="562358" y="80755"/>
                </a:lnTo>
                <a:lnTo>
                  <a:pt x="517047" y="94214"/>
                </a:lnTo>
                <a:lnTo>
                  <a:pt x="472826" y="108709"/>
                </a:lnTo>
                <a:lnTo>
                  <a:pt x="429773" y="124238"/>
                </a:lnTo>
                <a:lnTo>
                  <a:pt x="387971" y="140804"/>
                </a:lnTo>
                <a:lnTo>
                  <a:pt x="347499" y="158404"/>
                </a:lnTo>
                <a:lnTo>
                  <a:pt x="297856" y="182423"/>
                </a:lnTo>
                <a:lnTo>
                  <a:pt x="252032" y="207443"/>
                </a:lnTo>
                <a:lnTo>
                  <a:pt x="210027" y="233382"/>
                </a:lnTo>
                <a:lnTo>
                  <a:pt x="171840" y="260162"/>
                </a:lnTo>
                <a:lnTo>
                  <a:pt x="137472" y="287703"/>
                </a:lnTo>
                <a:lnTo>
                  <a:pt x="106922" y="315923"/>
                </a:lnTo>
                <a:lnTo>
                  <a:pt x="80192" y="344744"/>
                </a:lnTo>
                <a:lnTo>
                  <a:pt x="38186" y="403866"/>
                </a:lnTo>
                <a:lnTo>
                  <a:pt x="11456" y="464429"/>
                </a:lnTo>
                <a:lnTo>
                  <a:pt x="0" y="525791"/>
                </a:lnTo>
                <a:lnTo>
                  <a:pt x="0" y="556573"/>
                </a:lnTo>
                <a:lnTo>
                  <a:pt x="11456" y="617936"/>
                </a:lnTo>
                <a:lnTo>
                  <a:pt x="38186" y="678498"/>
                </a:lnTo>
                <a:lnTo>
                  <a:pt x="80192" y="737620"/>
                </a:lnTo>
                <a:lnTo>
                  <a:pt x="106922" y="766441"/>
                </a:lnTo>
                <a:lnTo>
                  <a:pt x="137472" y="794662"/>
                </a:lnTo>
                <a:lnTo>
                  <a:pt x="171840" y="822202"/>
                </a:lnTo>
                <a:lnTo>
                  <a:pt x="210027" y="848982"/>
                </a:lnTo>
                <a:lnTo>
                  <a:pt x="252032" y="874922"/>
                </a:lnTo>
                <a:lnTo>
                  <a:pt x="297856" y="899941"/>
                </a:lnTo>
                <a:lnTo>
                  <a:pt x="347499" y="923960"/>
                </a:lnTo>
                <a:lnTo>
                  <a:pt x="387971" y="941561"/>
                </a:lnTo>
                <a:lnTo>
                  <a:pt x="429773" y="958126"/>
                </a:lnTo>
                <a:lnTo>
                  <a:pt x="472826" y="973656"/>
                </a:lnTo>
                <a:lnTo>
                  <a:pt x="517047" y="988150"/>
                </a:lnTo>
                <a:lnTo>
                  <a:pt x="562358" y="1001610"/>
                </a:lnTo>
                <a:lnTo>
                  <a:pt x="608676" y="1014033"/>
                </a:lnTo>
                <a:lnTo>
                  <a:pt x="655922" y="1025422"/>
                </a:lnTo>
                <a:lnTo>
                  <a:pt x="704014" y="1035775"/>
                </a:lnTo>
                <a:lnTo>
                  <a:pt x="752873" y="1045093"/>
                </a:lnTo>
                <a:lnTo>
                  <a:pt x="802417" y="1053376"/>
                </a:lnTo>
                <a:lnTo>
                  <a:pt x="852565" y="1060623"/>
                </a:lnTo>
                <a:lnTo>
                  <a:pt x="903238" y="1066835"/>
                </a:lnTo>
                <a:lnTo>
                  <a:pt x="954355" y="1072012"/>
                </a:lnTo>
                <a:lnTo>
                  <a:pt x="1005834" y="1076153"/>
                </a:lnTo>
                <a:lnTo>
                  <a:pt x="1057596" y="1079259"/>
                </a:lnTo>
                <a:lnTo>
                  <a:pt x="1109559" y="1081330"/>
                </a:lnTo>
                <a:lnTo>
                  <a:pt x="1161643" y="1082365"/>
                </a:lnTo>
                <a:lnTo>
                  <a:pt x="1213768" y="1082365"/>
                </a:lnTo>
                <a:lnTo>
                  <a:pt x="1265852" y="1081330"/>
                </a:lnTo>
                <a:lnTo>
                  <a:pt x="1317815" y="1079259"/>
                </a:lnTo>
                <a:lnTo>
                  <a:pt x="1369577" y="1076153"/>
                </a:lnTo>
                <a:lnTo>
                  <a:pt x="1421056" y="1072012"/>
                </a:lnTo>
                <a:lnTo>
                  <a:pt x="1472173" y="1066835"/>
                </a:lnTo>
                <a:lnTo>
                  <a:pt x="1522846" y="1060623"/>
                </a:lnTo>
                <a:lnTo>
                  <a:pt x="1572995" y="1053376"/>
                </a:lnTo>
                <a:lnTo>
                  <a:pt x="1622539" y="1045093"/>
                </a:lnTo>
                <a:lnTo>
                  <a:pt x="1671397" y="1035775"/>
                </a:lnTo>
                <a:lnTo>
                  <a:pt x="1719490" y="1025422"/>
                </a:lnTo>
                <a:lnTo>
                  <a:pt x="1766735" y="1014033"/>
                </a:lnTo>
                <a:lnTo>
                  <a:pt x="1813054" y="1001610"/>
                </a:lnTo>
                <a:lnTo>
                  <a:pt x="1858364" y="988150"/>
                </a:lnTo>
                <a:lnTo>
                  <a:pt x="1902586" y="973656"/>
                </a:lnTo>
                <a:lnTo>
                  <a:pt x="1945638" y="958126"/>
                </a:lnTo>
                <a:lnTo>
                  <a:pt x="1987440" y="941561"/>
                </a:lnTo>
                <a:lnTo>
                  <a:pt x="2027912" y="923960"/>
                </a:lnTo>
                <a:lnTo>
                  <a:pt x="2077569" y="899941"/>
                </a:lnTo>
                <a:lnTo>
                  <a:pt x="2123405" y="874922"/>
                </a:lnTo>
                <a:lnTo>
                  <a:pt x="2165422" y="848982"/>
                </a:lnTo>
                <a:lnTo>
                  <a:pt x="2203619" y="822202"/>
                </a:lnTo>
                <a:lnTo>
                  <a:pt x="2237997" y="794662"/>
                </a:lnTo>
                <a:lnTo>
                  <a:pt x="2268555" y="766441"/>
                </a:lnTo>
                <a:lnTo>
                  <a:pt x="2295293" y="737620"/>
                </a:lnTo>
                <a:lnTo>
                  <a:pt x="2337310" y="678498"/>
                </a:lnTo>
                <a:lnTo>
                  <a:pt x="2364048" y="617936"/>
                </a:lnTo>
                <a:lnTo>
                  <a:pt x="2375507" y="556573"/>
                </a:lnTo>
                <a:lnTo>
                  <a:pt x="2375507" y="525791"/>
                </a:lnTo>
                <a:lnTo>
                  <a:pt x="2364048" y="464429"/>
                </a:lnTo>
                <a:lnTo>
                  <a:pt x="2337310" y="403866"/>
                </a:lnTo>
                <a:lnTo>
                  <a:pt x="2295293" y="344744"/>
                </a:lnTo>
                <a:lnTo>
                  <a:pt x="2268555" y="315923"/>
                </a:lnTo>
                <a:lnTo>
                  <a:pt x="2237997" y="287703"/>
                </a:lnTo>
                <a:lnTo>
                  <a:pt x="2203619" y="260162"/>
                </a:lnTo>
                <a:lnTo>
                  <a:pt x="2165422" y="233382"/>
                </a:lnTo>
                <a:lnTo>
                  <a:pt x="2123405" y="207443"/>
                </a:lnTo>
                <a:lnTo>
                  <a:pt x="2077569" y="182423"/>
                </a:lnTo>
                <a:lnTo>
                  <a:pt x="2027912" y="158404"/>
                </a:lnTo>
                <a:lnTo>
                  <a:pt x="1987440" y="140804"/>
                </a:lnTo>
                <a:lnTo>
                  <a:pt x="1945638" y="124238"/>
                </a:lnTo>
                <a:lnTo>
                  <a:pt x="1902586" y="108709"/>
                </a:lnTo>
                <a:lnTo>
                  <a:pt x="1858364" y="94214"/>
                </a:lnTo>
                <a:lnTo>
                  <a:pt x="1813054" y="80755"/>
                </a:lnTo>
                <a:lnTo>
                  <a:pt x="1766735" y="68331"/>
                </a:lnTo>
                <a:lnTo>
                  <a:pt x="1719490" y="56942"/>
                </a:lnTo>
                <a:lnTo>
                  <a:pt x="1671397" y="46589"/>
                </a:lnTo>
                <a:lnTo>
                  <a:pt x="1622539" y="37271"/>
                </a:lnTo>
                <a:lnTo>
                  <a:pt x="1572995" y="28989"/>
                </a:lnTo>
                <a:lnTo>
                  <a:pt x="1522846" y="21741"/>
                </a:lnTo>
                <a:lnTo>
                  <a:pt x="1472173" y="15529"/>
                </a:lnTo>
                <a:lnTo>
                  <a:pt x="1421056" y="10353"/>
                </a:lnTo>
                <a:lnTo>
                  <a:pt x="1369577" y="6211"/>
                </a:lnTo>
                <a:lnTo>
                  <a:pt x="1317815" y="3105"/>
                </a:lnTo>
                <a:lnTo>
                  <a:pt x="1265852" y="1035"/>
                </a:lnTo>
                <a:lnTo>
                  <a:pt x="1213768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00529" y="2924274"/>
            <a:ext cx="2375535" cy="1082675"/>
          </a:xfrm>
          <a:custGeom>
            <a:avLst/>
            <a:gdLst/>
            <a:ahLst/>
            <a:cxnLst/>
            <a:rect l="l" t="t" r="r" b="b"/>
            <a:pathLst>
              <a:path w="2375535" h="1082675">
                <a:moveTo>
                  <a:pt x="2027912" y="158404"/>
                </a:moveTo>
                <a:lnTo>
                  <a:pt x="2077569" y="182423"/>
                </a:lnTo>
                <a:lnTo>
                  <a:pt x="2123405" y="207443"/>
                </a:lnTo>
                <a:lnTo>
                  <a:pt x="2165422" y="233382"/>
                </a:lnTo>
                <a:lnTo>
                  <a:pt x="2203619" y="260162"/>
                </a:lnTo>
                <a:lnTo>
                  <a:pt x="2237997" y="287703"/>
                </a:lnTo>
                <a:lnTo>
                  <a:pt x="2268555" y="315923"/>
                </a:lnTo>
                <a:lnTo>
                  <a:pt x="2295293" y="344744"/>
                </a:lnTo>
                <a:lnTo>
                  <a:pt x="2337310" y="403866"/>
                </a:lnTo>
                <a:lnTo>
                  <a:pt x="2364048" y="464429"/>
                </a:lnTo>
                <a:lnTo>
                  <a:pt x="2375507" y="525791"/>
                </a:lnTo>
                <a:lnTo>
                  <a:pt x="2375507" y="556573"/>
                </a:lnTo>
                <a:lnTo>
                  <a:pt x="2364048" y="617936"/>
                </a:lnTo>
                <a:lnTo>
                  <a:pt x="2337310" y="678498"/>
                </a:lnTo>
                <a:lnTo>
                  <a:pt x="2295293" y="737620"/>
                </a:lnTo>
                <a:lnTo>
                  <a:pt x="2268555" y="766441"/>
                </a:lnTo>
                <a:lnTo>
                  <a:pt x="2237997" y="794662"/>
                </a:lnTo>
                <a:lnTo>
                  <a:pt x="2203619" y="822202"/>
                </a:lnTo>
                <a:lnTo>
                  <a:pt x="2165422" y="848982"/>
                </a:lnTo>
                <a:lnTo>
                  <a:pt x="2123405" y="874922"/>
                </a:lnTo>
                <a:lnTo>
                  <a:pt x="2077569" y="899941"/>
                </a:lnTo>
                <a:lnTo>
                  <a:pt x="2027912" y="923960"/>
                </a:lnTo>
                <a:lnTo>
                  <a:pt x="1987440" y="941561"/>
                </a:lnTo>
                <a:lnTo>
                  <a:pt x="1945638" y="958126"/>
                </a:lnTo>
                <a:lnTo>
                  <a:pt x="1902586" y="973656"/>
                </a:lnTo>
                <a:lnTo>
                  <a:pt x="1858364" y="988150"/>
                </a:lnTo>
                <a:lnTo>
                  <a:pt x="1813054" y="1001610"/>
                </a:lnTo>
                <a:lnTo>
                  <a:pt x="1766735" y="1014033"/>
                </a:lnTo>
                <a:lnTo>
                  <a:pt x="1719490" y="1025422"/>
                </a:lnTo>
                <a:lnTo>
                  <a:pt x="1671397" y="1035775"/>
                </a:lnTo>
                <a:lnTo>
                  <a:pt x="1622539" y="1045093"/>
                </a:lnTo>
                <a:lnTo>
                  <a:pt x="1572995" y="1053376"/>
                </a:lnTo>
                <a:lnTo>
                  <a:pt x="1522846" y="1060623"/>
                </a:lnTo>
                <a:lnTo>
                  <a:pt x="1472173" y="1066835"/>
                </a:lnTo>
                <a:lnTo>
                  <a:pt x="1421056" y="1072012"/>
                </a:lnTo>
                <a:lnTo>
                  <a:pt x="1369577" y="1076153"/>
                </a:lnTo>
                <a:lnTo>
                  <a:pt x="1317815" y="1079259"/>
                </a:lnTo>
                <a:lnTo>
                  <a:pt x="1265852" y="1081330"/>
                </a:lnTo>
                <a:lnTo>
                  <a:pt x="1213768" y="1082365"/>
                </a:lnTo>
                <a:lnTo>
                  <a:pt x="1161643" y="1082365"/>
                </a:lnTo>
                <a:lnTo>
                  <a:pt x="1109559" y="1081330"/>
                </a:lnTo>
                <a:lnTo>
                  <a:pt x="1057596" y="1079259"/>
                </a:lnTo>
                <a:lnTo>
                  <a:pt x="1005834" y="1076153"/>
                </a:lnTo>
                <a:lnTo>
                  <a:pt x="954355" y="1072012"/>
                </a:lnTo>
                <a:lnTo>
                  <a:pt x="903238" y="1066835"/>
                </a:lnTo>
                <a:lnTo>
                  <a:pt x="852565" y="1060623"/>
                </a:lnTo>
                <a:lnTo>
                  <a:pt x="802417" y="1053376"/>
                </a:lnTo>
                <a:lnTo>
                  <a:pt x="752873" y="1045093"/>
                </a:lnTo>
                <a:lnTo>
                  <a:pt x="704014" y="1035775"/>
                </a:lnTo>
                <a:lnTo>
                  <a:pt x="655922" y="1025422"/>
                </a:lnTo>
                <a:lnTo>
                  <a:pt x="608676" y="1014033"/>
                </a:lnTo>
                <a:lnTo>
                  <a:pt x="562358" y="1001610"/>
                </a:lnTo>
                <a:lnTo>
                  <a:pt x="517047" y="988150"/>
                </a:lnTo>
                <a:lnTo>
                  <a:pt x="472826" y="973656"/>
                </a:lnTo>
                <a:lnTo>
                  <a:pt x="429773" y="958126"/>
                </a:lnTo>
                <a:lnTo>
                  <a:pt x="387971" y="941561"/>
                </a:lnTo>
                <a:lnTo>
                  <a:pt x="347499" y="923960"/>
                </a:lnTo>
                <a:lnTo>
                  <a:pt x="297856" y="899941"/>
                </a:lnTo>
                <a:lnTo>
                  <a:pt x="252032" y="874922"/>
                </a:lnTo>
                <a:lnTo>
                  <a:pt x="210027" y="848982"/>
                </a:lnTo>
                <a:lnTo>
                  <a:pt x="171840" y="822202"/>
                </a:lnTo>
                <a:lnTo>
                  <a:pt x="137472" y="794662"/>
                </a:lnTo>
                <a:lnTo>
                  <a:pt x="106922" y="766441"/>
                </a:lnTo>
                <a:lnTo>
                  <a:pt x="80192" y="737620"/>
                </a:lnTo>
                <a:lnTo>
                  <a:pt x="38186" y="678498"/>
                </a:lnTo>
                <a:lnTo>
                  <a:pt x="11456" y="617936"/>
                </a:lnTo>
                <a:lnTo>
                  <a:pt x="0" y="556573"/>
                </a:lnTo>
                <a:lnTo>
                  <a:pt x="0" y="525791"/>
                </a:lnTo>
                <a:lnTo>
                  <a:pt x="11456" y="464429"/>
                </a:lnTo>
                <a:lnTo>
                  <a:pt x="38186" y="403866"/>
                </a:lnTo>
                <a:lnTo>
                  <a:pt x="80192" y="344744"/>
                </a:lnTo>
                <a:lnTo>
                  <a:pt x="106922" y="315923"/>
                </a:lnTo>
                <a:lnTo>
                  <a:pt x="137472" y="287703"/>
                </a:lnTo>
                <a:lnTo>
                  <a:pt x="171840" y="260162"/>
                </a:lnTo>
                <a:lnTo>
                  <a:pt x="210027" y="233382"/>
                </a:lnTo>
                <a:lnTo>
                  <a:pt x="252032" y="207443"/>
                </a:lnTo>
                <a:lnTo>
                  <a:pt x="297856" y="182423"/>
                </a:lnTo>
                <a:lnTo>
                  <a:pt x="347499" y="158404"/>
                </a:lnTo>
                <a:lnTo>
                  <a:pt x="387971" y="140804"/>
                </a:lnTo>
                <a:lnTo>
                  <a:pt x="429773" y="124238"/>
                </a:lnTo>
                <a:lnTo>
                  <a:pt x="472826" y="108709"/>
                </a:lnTo>
                <a:lnTo>
                  <a:pt x="517047" y="94214"/>
                </a:lnTo>
                <a:lnTo>
                  <a:pt x="562358" y="80755"/>
                </a:lnTo>
                <a:lnTo>
                  <a:pt x="608676" y="68331"/>
                </a:lnTo>
                <a:lnTo>
                  <a:pt x="655922" y="56942"/>
                </a:lnTo>
                <a:lnTo>
                  <a:pt x="704014" y="46589"/>
                </a:lnTo>
                <a:lnTo>
                  <a:pt x="752873" y="37271"/>
                </a:lnTo>
                <a:lnTo>
                  <a:pt x="802417" y="28989"/>
                </a:lnTo>
                <a:lnTo>
                  <a:pt x="852565" y="21741"/>
                </a:lnTo>
                <a:lnTo>
                  <a:pt x="903238" y="15529"/>
                </a:lnTo>
                <a:lnTo>
                  <a:pt x="954355" y="10353"/>
                </a:lnTo>
                <a:lnTo>
                  <a:pt x="1005834" y="6211"/>
                </a:lnTo>
                <a:lnTo>
                  <a:pt x="1057596" y="3105"/>
                </a:lnTo>
                <a:lnTo>
                  <a:pt x="1109559" y="1035"/>
                </a:lnTo>
                <a:lnTo>
                  <a:pt x="1161643" y="0"/>
                </a:lnTo>
                <a:lnTo>
                  <a:pt x="1213768" y="0"/>
                </a:lnTo>
                <a:lnTo>
                  <a:pt x="1265852" y="1035"/>
                </a:lnTo>
                <a:lnTo>
                  <a:pt x="1317815" y="3105"/>
                </a:lnTo>
                <a:lnTo>
                  <a:pt x="1369577" y="6211"/>
                </a:lnTo>
                <a:lnTo>
                  <a:pt x="1421056" y="10353"/>
                </a:lnTo>
                <a:lnTo>
                  <a:pt x="1472173" y="15529"/>
                </a:lnTo>
                <a:lnTo>
                  <a:pt x="1522846" y="21741"/>
                </a:lnTo>
                <a:lnTo>
                  <a:pt x="1572995" y="28989"/>
                </a:lnTo>
                <a:lnTo>
                  <a:pt x="1622539" y="37271"/>
                </a:lnTo>
                <a:lnTo>
                  <a:pt x="1671397" y="46589"/>
                </a:lnTo>
                <a:lnTo>
                  <a:pt x="1719490" y="56942"/>
                </a:lnTo>
                <a:lnTo>
                  <a:pt x="1766735" y="68331"/>
                </a:lnTo>
                <a:lnTo>
                  <a:pt x="1813054" y="80755"/>
                </a:lnTo>
                <a:lnTo>
                  <a:pt x="1858364" y="94214"/>
                </a:lnTo>
                <a:lnTo>
                  <a:pt x="1902586" y="108709"/>
                </a:lnTo>
                <a:lnTo>
                  <a:pt x="1945638" y="124238"/>
                </a:lnTo>
                <a:lnTo>
                  <a:pt x="1987440" y="140804"/>
                </a:lnTo>
                <a:lnTo>
                  <a:pt x="2027912" y="158404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72768" y="3673469"/>
            <a:ext cx="1073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32B5F"/>
                </a:solidFill>
                <a:latin typeface="Arial"/>
                <a:cs typeface="Arial"/>
              </a:rPr>
              <a:t>Transmitter</a:t>
            </a:r>
            <a:r>
              <a:rPr dirty="0" sz="1200" spc="-8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Tx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5092" y="3673317"/>
            <a:ext cx="8934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32B5F"/>
                </a:solidFill>
                <a:latin typeface="Arial"/>
                <a:cs typeface="Arial"/>
              </a:rPr>
              <a:t>Receiver</a:t>
            </a:r>
            <a:r>
              <a:rPr dirty="0" sz="1200" spc="-90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32B5F"/>
                </a:solidFill>
                <a:latin typeface="Arial"/>
                <a:cs typeface="Arial"/>
              </a:rPr>
              <a:t>Rx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7087" y="3428195"/>
            <a:ext cx="142240" cy="144145"/>
          </a:xfrm>
          <a:custGeom>
            <a:avLst/>
            <a:gdLst/>
            <a:ahLst/>
            <a:cxnLst/>
            <a:rect l="l" t="t" r="r" b="b"/>
            <a:pathLst>
              <a:path w="142240" h="144145">
                <a:moveTo>
                  <a:pt x="0" y="0"/>
                </a:moveTo>
                <a:lnTo>
                  <a:pt x="142100" y="143675"/>
                </a:lnTo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7874" y="3425826"/>
            <a:ext cx="144145" cy="142240"/>
          </a:xfrm>
          <a:custGeom>
            <a:avLst/>
            <a:gdLst/>
            <a:ahLst/>
            <a:cxnLst/>
            <a:rect l="l" t="t" r="r" b="b"/>
            <a:pathLst>
              <a:path w="144144" h="142239">
                <a:moveTo>
                  <a:pt x="143675" y="0"/>
                </a:moveTo>
                <a:lnTo>
                  <a:pt x="0" y="142100"/>
                </a:lnTo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01987" y="3429780"/>
            <a:ext cx="144145" cy="144145"/>
          </a:xfrm>
          <a:custGeom>
            <a:avLst/>
            <a:gdLst/>
            <a:ahLst/>
            <a:cxnLst/>
            <a:rect l="l" t="t" r="r" b="b"/>
            <a:pathLst>
              <a:path w="144145" h="144145">
                <a:moveTo>
                  <a:pt x="0" y="0"/>
                </a:moveTo>
                <a:lnTo>
                  <a:pt x="143662" y="143687"/>
                </a:lnTo>
              </a:path>
            </a:pathLst>
          </a:custGeom>
          <a:ln w="222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202787" y="3427412"/>
            <a:ext cx="145415" cy="142240"/>
          </a:xfrm>
          <a:custGeom>
            <a:avLst/>
            <a:gdLst/>
            <a:ahLst/>
            <a:cxnLst/>
            <a:rect l="l" t="t" r="r" b="b"/>
            <a:pathLst>
              <a:path w="145414" h="142239">
                <a:moveTo>
                  <a:pt x="145249" y="0"/>
                </a:moveTo>
                <a:lnTo>
                  <a:pt x="0" y="142100"/>
                </a:lnTo>
              </a:path>
            </a:pathLst>
          </a:custGeom>
          <a:ln w="22224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0012" y="1602672"/>
            <a:ext cx="4641850" cy="423735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1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A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bsorption</a:t>
            </a:r>
            <a:endParaRPr sz="1800">
              <a:latin typeface="Verdana"/>
              <a:cs typeface="Verdana"/>
            </a:endParaRPr>
          </a:p>
          <a:p>
            <a:pPr lvl="1" marL="481965" marR="144780" indent="-231775">
              <a:lnSpc>
                <a:spcPct val="120000"/>
              </a:lnSpc>
              <a:spcBef>
                <a:spcPts val="334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Radio can penetrate walls – but signals  are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absorbed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680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Absorption rate depends on</a:t>
            </a:r>
            <a:r>
              <a:rPr dirty="0" sz="1600" spc="4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material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C6E167"/>
              </a:buClr>
              <a:buFont typeface="Wingdings"/>
              <a:buChar char=""/>
            </a:pPr>
            <a:endParaRPr sz="19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C6E167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Examples</a:t>
            </a:r>
            <a:endParaRPr sz="1800">
              <a:latin typeface="Verdana"/>
              <a:cs typeface="Verdana"/>
            </a:endParaRPr>
          </a:p>
          <a:p>
            <a:pPr lvl="1" marL="424180" marR="5080" indent="-181610">
              <a:lnSpc>
                <a:spcPct val="120000"/>
              </a:lnSpc>
              <a:spcBef>
                <a:spcPts val="330"/>
              </a:spcBef>
              <a:buClr>
                <a:srgbClr val="C6E167"/>
              </a:buClr>
              <a:buFont typeface="Wingdings"/>
              <a:buChar char=""/>
              <a:tabLst>
                <a:tab pos="494665" algn="l"/>
              </a:tabLst>
            </a:pPr>
            <a:r>
              <a:rPr dirty="0"/>
              <a:t>	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Wood, plaster,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uncoated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glass, no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metal 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0 –</a:t>
            </a:r>
            <a:r>
              <a:rPr dirty="0" sz="1600" spc="-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10%</a:t>
            </a:r>
            <a:endParaRPr sz="1600">
              <a:latin typeface="Verdana"/>
              <a:cs typeface="Verdana"/>
            </a:endParaRPr>
          </a:p>
          <a:p>
            <a:pPr lvl="1" marL="494030" indent="-252095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94665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Bricks, press boards 5 –</a:t>
            </a:r>
            <a:r>
              <a:rPr dirty="0" sz="1600" spc="7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35%</a:t>
            </a:r>
            <a:endParaRPr sz="1600">
              <a:latin typeface="Verdana"/>
              <a:cs typeface="Verdana"/>
            </a:endParaRPr>
          </a:p>
          <a:p>
            <a:pPr lvl="1" marL="423545" marR="234315" indent="-181610">
              <a:lnSpc>
                <a:spcPct val="120000"/>
              </a:lnSpc>
              <a:spcBef>
                <a:spcPts val="300"/>
              </a:spcBef>
              <a:buClr>
                <a:srgbClr val="C6E167"/>
              </a:buClr>
              <a:buFont typeface="Wingdings"/>
              <a:buChar char=""/>
              <a:tabLst>
                <a:tab pos="494030" algn="l"/>
              </a:tabLst>
            </a:pPr>
            <a:r>
              <a:rPr dirty="0"/>
              <a:t>	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Concrete with iron reinforcement 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10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–  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90%</a:t>
            </a:r>
            <a:endParaRPr sz="1600">
              <a:latin typeface="Verdana"/>
              <a:cs typeface="Verdana"/>
            </a:endParaRPr>
          </a:p>
          <a:p>
            <a:pPr lvl="1" marL="493395" indent="-252095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9403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Metal, aluminium lining 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90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–</a:t>
            </a:r>
            <a:r>
              <a:rPr dirty="0" sz="1600" spc="9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100%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Basics </a:t>
            </a:r>
            <a:r>
              <a:rPr dirty="0" spc="-5"/>
              <a:t>of radio signals –</a:t>
            </a:r>
            <a:r>
              <a:rPr dirty="0" spc="95"/>
              <a:t> </a:t>
            </a:r>
            <a:r>
              <a:rPr dirty="0" spc="-10"/>
              <a:t>absorption</a:t>
            </a:r>
          </a:p>
        </p:txBody>
      </p:sp>
      <p:sp>
        <p:nvSpPr>
          <p:cNvPr id="5" name="object 5"/>
          <p:cNvSpPr/>
          <p:nvPr/>
        </p:nvSpPr>
        <p:spPr>
          <a:xfrm>
            <a:off x="395535" y="1557337"/>
            <a:ext cx="3024335" cy="4232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171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Basics of radio signals </a:t>
            </a:r>
            <a:r>
              <a:rPr dirty="0" sz="2000"/>
              <a:t>– </a:t>
            </a:r>
            <a:r>
              <a:rPr dirty="0" sz="2000" spc="-5"/>
              <a:t>penetration</a:t>
            </a:r>
            <a:r>
              <a:rPr dirty="0" sz="2000" spc="-35"/>
              <a:t> </a:t>
            </a:r>
            <a:r>
              <a:rPr dirty="0" sz="2000" spc="-5"/>
              <a:t>angle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3549650" y="1650936"/>
            <a:ext cx="5048885" cy="417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10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Depending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on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the angle, the effective 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wall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strength and absorption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of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the signal  changes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950">
              <a:latin typeface="Times New Roman"/>
              <a:cs typeface="Times New Roman"/>
            </a:endParaRPr>
          </a:p>
          <a:p>
            <a:pPr algn="just" marL="241300" marR="252095" indent="-229235">
              <a:lnSpc>
                <a:spcPct val="12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Whenever possible, the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signals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should  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go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vertically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through the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walls.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Niches 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in walls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are to be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avoided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97C00E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241300" marR="243840" indent="-228600">
              <a:lnSpc>
                <a:spcPct val="12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If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flat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penetration angles occur, 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repositioning of transmitter and/or  receiver antennas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or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the use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of a  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repeater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is</a:t>
            </a:r>
            <a:r>
              <a:rPr dirty="0" sz="1800" spc="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recommended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5567" y="1682038"/>
            <a:ext cx="2722513" cy="2228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8404" y="4031360"/>
            <a:ext cx="2738875" cy="22528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2206625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Basics of radio signals </a:t>
            </a:r>
            <a:r>
              <a:rPr dirty="0" sz="2000"/>
              <a:t>– antenna </a:t>
            </a:r>
            <a:r>
              <a:rPr dirty="0" sz="2000" spc="-5"/>
              <a:t>installation </a:t>
            </a:r>
            <a:r>
              <a:rPr dirty="0" sz="2000"/>
              <a:t>&amp;  </a:t>
            </a:r>
            <a:r>
              <a:rPr dirty="0" sz="2000" spc="-5"/>
              <a:t>sources of</a:t>
            </a:r>
            <a:r>
              <a:rPr dirty="0" sz="2000" spc="-65"/>
              <a:t> </a:t>
            </a:r>
            <a:r>
              <a:rPr dirty="0" sz="2000" spc="-5"/>
              <a:t>interference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3478212" y="1660156"/>
            <a:ext cx="5126990" cy="3783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6350" indent="-228600">
              <a:lnSpc>
                <a:spcPct val="107800"/>
              </a:lnSpc>
              <a:spcBef>
                <a:spcPts val="9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Radio coverage along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a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wall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area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is to  be avoided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(e.g. also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in a long</a:t>
            </a:r>
            <a:r>
              <a:rPr dirty="0" sz="1800" spc="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corridor)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7C00E"/>
              </a:buClr>
              <a:buFont typeface="Wingdings"/>
              <a:buChar char=""/>
            </a:pPr>
            <a:endParaRPr sz="27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08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Whilst laying out a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shielded antenna  cable,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take note not to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bend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the cable, 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to do so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could 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damage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it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beyond</a:t>
            </a:r>
            <a:r>
              <a:rPr dirty="0" sz="1800" spc="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repair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97C00E"/>
              </a:buClr>
              <a:buFont typeface="Wingdings"/>
              <a:buChar char=""/>
            </a:pPr>
            <a:endParaRPr sz="2700">
              <a:latin typeface="Times New Roman"/>
              <a:cs typeface="Times New Roman"/>
            </a:endParaRPr>
          </a:p>
          <a:p>
            <a:pPr marL="241300" marR="56515" indent="-228600">
              <a:lnSpc>
                <a:spcPct val="108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  <a:tab pos="1153795" algn="l"/>
                <a:tab pos="260477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The</a:t>
            </a:r>
            <a:r>
              <a:rPr dirty="0" sz="1800" spc="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distance</a:t>
            </a:r>
            <a:r>
              <a:rPr dirty="0" sz="1800" spc="7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from	the EnOcean</a:t>
            </a:r>
            <a:r>
              <a:rPr dirty="0" sz="1800" spc="-5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receiver  to other high frequency transmitters 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should	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be a of min.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50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cm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, the position  isn’t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critical. 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868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MHz-RFID shouldn’t 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be 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used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in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the same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 room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3648" y="1514293"/>
            <a:ext cx="2225167" cy="1580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9117" y="3220750"/>
            <a:ext cx="2208044" cy="1430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04969" y="4768383"/>
            <a:ext cx="2182993" cy="1530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Current</a:t>
            </a:r>
            <a:r>
              <a:rPr dirty="0" spc="-25"/>
              <a:t> </a:t>
            </a:r>
            <a:r>
              <a:rPr dirty="0" spc="-5"/>
              <a:t>state</a:t>
            </a:r>
          </a:p>
        </p:txBody>
      </p:sp>
      <p:sp>
        <p:nvSpPr>
          <p:cNvPr id="4" name="object 4"/>
          <p:cNvSpPr/>
          <p:nvPr/>
        </p:nvSpPr>
        <p:spPr>
          <a:xfrm>
            <a:off x="2185988" y="1560550"/>
            <a:ext cx="4689474" cy="4687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Optimal positioning of solar-based</a:t>
            </a:r>
            <a:r>
              <a:rPr dirty="0" spc="90"/>
              <a:t> </a:t>
            </a:r>
            <a:r>
              <a:rPr dirty="0" spc="-5"/>
              <a:t>sensors</a:t>
            </a:r>
          </a:p>
        </p:txBody>
      </p:sp>
      <p:sp>
        <p:nvSpPr>
          <p:cNvPr id="4" name="object 4"/>
          <p:cNvSpPr/>
          <p:nvPr/>
        </p:nvSpPr>
        <p:spPr>
          <a:xfrm>
            <a:off x="250825" y="3068637"/>
            <a:ext cx="1512888" cy="1512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83037" y="1803272"/>
            <a:ext cx="4211955" cy="352171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Ambient light &gt;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50</a:t>
            </a:r>
            <a:r>
              <a:rPr dirty="0" sz="1800" spc="-1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lux:</a:t>
            </a:r>
            <a:endParaRPr sz="1800">
              <a:latin typeface="Verdana"/>
              <a:cs typeface="Verdana"/>
            </a:endParaRPr>
          </a:p>
          <a:p>
            <a:pPr marL="240665" marR="26670" indent="78740">
              <a:lnSpc>
                <a:spcPct val="120000"/>
              </a:lnSpc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powers sensor and charges super  capacitor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Times New Roman"/>
              <a:cs typeface="Times New Roman"/>
            </a:endParaRPr>
          </a:p>
          <a:p>
            <a:pPr marL="241300" marR="375920" indent="-228600">
              <a:lnSpc>
                <a:spcPct val="12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3 hours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with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200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lux: 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enough energy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for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14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hours in 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darkness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30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Fully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charged devices can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function</a:t>
            </a:r>
            <a:endParaRPr sz="1800">
              <a:latin typeface="Verdana"/>
              <a:cs typeface="Verdana"/>
            </a:endParaRPr>
          </a:p>
          <a:p>
            <a:pPr marL="241300">
              <a:lnSpc>
                <a:spcPct val="100000"/>
              </a:lnSpc>
              <a:spcBef>
                <a:spcPts val="430"/>
              </a:spcBef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3 -5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days in</a:t>
            </a:r>
            <a:r>
              <a:rPr dirty="0" sz="1800" spc="-2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darkness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0661" y="1783754"/>
            <a:ext cx="2297013" cy="836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22487" y="2995612"/>
            <a:ext cx="1511299" cy="1612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7100" y="4795850"/>
            <a:ext cx="2071674" cy="1362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1362" y="1459797"/>
            <a:ext cx="2450465" cy="106870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1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chool</a:t>
            </a:r>
            <a:endParaRPr sz="18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71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Blackboard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Typical</a:t>
            </a:r>
            <a:r>
              <a:rPr dirty="0" sz="1600" spc="-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schoolroom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8897" y="1841206"/>
            <a:ext cx="1456055" cy="687070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500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– 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1000</a:t>
            </a:r>
            <a:r>
              <a:rPr dirty="0" sz="1600" spc="-1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lx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810895" algn="l"/>
              </a:tabLst>
            </a:pP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300</a:t>
            </a:r>
            <a:r>
              <a:rPr dirty="0" sz="1600" spc="-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–	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500</a:t>
            </a:r>
            <a:r>
              <a:rPr dirty="0" sz="1600" spc="-114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lx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362" y="2794821"/>
            <a:ext cx="2245995" cy="139954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1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Office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building</a:t>
            </a:r>
            <a:endParaRPr sz="18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71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PC-work</a:t>
            </a:r>
            <a:r>
              <a:rPr dirty="0" sz="1600" spc="-9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place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Conference</a:t>
            </a:r>
            <a:r>
              <a:rPr dirty="0" sz="1600" spc="-8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room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Corridor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98897" y="3176146"/>
            <a:ext cx="1470025" cy="1017905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  <a:tabLst>
                <a:tab pos="810895" algn="l"/>
              </a:tabLst>
            </a:pP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200</a:t>
            </a:r>
            <a:r>
              <a:rPr dirty="0" sz="1600" spc="-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–	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500</a:t>
            </a:r>
            <a:r>
              <a:rPr dirty="0" sz="1600" spc="-114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lx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810895" algn="l"/>
              </a:tabLst>
            </a:pP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300</a:t>
            </a:r>
            <a:r>
              <a:rPr dirty="0" sz="1600" spc="-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–	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700</a:t>
            </a:r>
            <a:r>
              <a:rPr dirty="0" sz="1600" spc="-114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lx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481965" algn="l"/>
                <a:tab pos="824865" algn="l"/>
              </a:tabLst>
            </a:pP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50	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–	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100</a:t>
            </a:r>
            <a:r>
              <a:rPr dirty="0" sz="1600" spc="-1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lx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1362" y="4462077"/>
            <a:ext cx="1606550" cy="1399540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1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Hotel</a:t>
            </a:r>
            <a:endParaRPr sz="18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71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Reception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Restaurant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Staircase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98926" y="4843402"/>
            <a:ext cx="1470025" cy="1017905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  <a:tabLst>
                <a:tab pos="810895" algn="l"/>
              </a:tabLst>
            </a:pP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300</a:t>
            </a:r>
            <a:r>
              <a:rPr dirty="0" sz="1600" spc="-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–	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700</a:t>
            </a:r>
            <a:r>
              <a:rPr dirty="0" sz="1600" spc="-114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lx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810895" algn="l"/>
              </a:tabLst>
            </a:pP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150</a:t>
            </a:r>
            <a:r>
              <a:rPr dirty="0" sz="1600" spc="-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–	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300</a:t>
            </a:r>
            <a:r>
              <a:rPr dirty="0" sz="1600" spc="-114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lx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481965" algn="l"/>
                <a:tab pos="824865" algn="l"/>
              </a:tabLst>
            </a:pP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50	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–	</a:t>
            </a:r>
            <a:r>
              <a:rPr dirty="0" sz="1600">
                <a:solidFill>
                  <a:srgbClr val="032B5F"/>
                </a:solidFill>
                <a:latin typeface="Verdana"/>
                <a:cs typeface="Verdana"/>
              </a:rPr>
              <a:t>150</a:t>
            </a:r>
            <a:r>
              <a:rPr dirty="0" sz="1600" spc="-1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lx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Required amount of light in</a:t>
            </a:r>
            <a:r>
              <a:rPr dirty="0" spc="25"/>
              <a:t> </a:t>
            </a:r>
            <a:r>
              <a:rPr dirty="0" spc="-5"/>
              <a:t>buildings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16751" y="4581525"/>
            <a:ext cx="1727136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46925" y="3257562"/>
            <a:ext cx="823887" cy="890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75513" y="1844713"/>
            <a:ext cx="885774" cy="1176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57237" y="1579499"/>
            <a:ext cx="5068570" cy="4432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5580" marR="158115" indent="-182880">
              <a:lnSpc>
                <a:spcPct val="120000"/>
              </a:lnSpc>
              <a:spcBef>
                <a:spcPts val="100"/>
              </a:spcBef>
              <a:buClr>
                <a:srgbClr val="97C00E"/>
              </a:buClr>
              <a:buFont typeface="Wingdings"/>
              <a:buChar char=""/>
              <a:tabLst>
                <a:tab pos="27178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E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PM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300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to check the possible range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in 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buildings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or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outside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7C00E"/>
              </a:buClr>
              <a:buFont typeface="Wingdings"/>
              <a:buChar char=""/>
            </a:pPr>
            <a:endParaRPr sz="2700">
              <a:latin typeface="Times New Roman"/>
              <a:cs typeface="Times New Roman"/>
            </a:endParaRPr>
          </a:p>
          <a:p>
            <a:pPr marL="274320" indent="-262255"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  <a:tabLst>
                <a:tab pos="274955" algn="l"/>
                <a:tab pos="1870075" algn="l"/>
              </a:tabLst>
            </a:pP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Level</a:t>
            </a:r>
            <a:r>
              <a:rPr dirty="0" sz="1800" spc="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1-</a:t>
            </a:r>
            <a:r>
              <a:rPr dirty="0" sz="1800" spc="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and	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Level</a:t>
            </a:r>
            <a:r>
              <a:rPr dirty="0" sz="1800" spc="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2-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repeater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97C00E"/>
              </a:buClr>
              <a:buFont typeface="Wingdings"/>
              <a:buChar char=""/>
            </a:pPr>
            <a:endParaRPr sz="2350">
              <a:latin typeface="Times New Roman"/>
              <a:cs typeface="Times New Roman"/>
            </a:endParaRPr>
          </a:p>
          <a:p>
            <a:pPr marL="195580" marR="212090" indent="-182880">
              <a:lnSpc>
                <a:spcPct val="120000"/>
              </a:lnSpc>
              <a:buClr>
                <a:srgbClr val="97C00E"/>
              </a:buClr>
              <a:buFont typeface="Wingdings"/>
              <a:buChar char=""/>
              <a:tabLst>
                <a:tab pos="271780" algn="l"/>
              </a:tabLst>
            </a:pP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System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optimization possibilities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:  transmitters are received by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2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gateways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97C00E"/>
              </a:buClr>
              <a:buFont typeface="Wingdings"/>
              <a:buChar char=""/>
            </a:pPr>
            <a:endParaRPr sz="2900">
              <a:latin typeface="Times New Roman"/>
              <a:cs typeface="Times New Roman"/>
            </a:endParaRPr>
          </a:p>
          <a:p>
            <a:pPr marL="194945" marR="5080" indent="-182880">
              <a:lnSpc>
                <a:spcPct val="120000"/>
              </a:lnSpc>
              <a:buClr>
                <a:srgbClr val="97C00E"/>
              </a:buClr>
              <a:buFont typeface="Wingdings"/>
              <a:buChar char=""/>
              <a:tabLst>
                <a:tab pos="27178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Information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brochure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„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Range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Planning 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Guide” to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download: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330835" marR="365760">
              <a:lnSpc>
                <a:spcPct val="100000"/>
              </a:lnSpc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http://</a:t>
            </a:r>
            <a:r>
              <a:rPr dirty="0" sz="1600" spc="-20">
                <a:solidFill>
                  <a:srgbClr val="032B5F"/>
                </a:solidFill>
                <a:latin typeface="Arial"/>
                <a:cs typeface="Arial"/>
                <a:hlinkClick r:id="rId5"/>
              </a:rPr>
              <a:t>w</a:t>
            </a:r>
            <a:r>
              <a:rPr dirty="0" sz="1600" spc="-20">
                <a:solidFill>
                  <a:srgbClr val="032B5F"/>
                </a:solidFill>
                <a:latin typeface="Arial"/>
                <a:cs typeface="Arial"/>
                <a:hlinkClick r:id="rId5"/>
              </a:rPr>
              <a:t>w</a:t>
            </a:r>
            <a:r>
              <a:rPr dirty="0" sz="1600" spc="-10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w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.eno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  <a:hlinkClick r:id="rId5"/>
              </a:rPr>
              <a:t>c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ean.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  <a:hlinkClick r:id="rId5"/>
              </a:rPr>
              <a:t>c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o</a:t>
            </a:r>
            <a:r>
              <a:rPr dirty="0" sz="1600" spc="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m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/f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  <a:hlinkClick r:id="rId5"/>
              </a:rPr>
              <a:t>l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eadm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n/</a:t>
            </a:r>
            <a:r>
              <a:rPr dirty="0" sz="1600" spc="-10">
                <a:solidFill>
                  <a:srgbClr val="032B5F"/>
                </a:solidFill>
                <a:latin typeface="Arial"/>
                <a:cs typeface="Arial"/>
                <a:hlinkClick r:id="rId5"/>
              </a:rPr>
              <a:t>r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eda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  <a:hlinkClick r:id="rId5"/>
              </a:rPr>
              <a:t>k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t</a:t>
            </a:r>
            <a:r>
              <a:rPr dirty="0" sz="1600">
                <a:solidFill>
                  <a:srgbClr val="032B5F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  <a:hlinkClick r:id="rId5"/>
              </a:rPr>
              <a:t>on/pdf/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app_notes/AN001_RANGE_PLANNING_2013_  en.pdf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Range planning :</a:t>
            </a:r>
            <a:r>
              <a:rPr dirty="0" spc="20"/>
              <a:t> </a:t>
            </a:r>
            <a:r>
              <a:rPr dirty="0" spc="-10"/>
              <a:t>tools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8078" y="2084492"/>
            <a:ext cx="4953937" cy="3757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Range planning for residential</a:t>
            </a:r>
            <a:r>
              <a:rPr dirty="0" spc="40"/>
              <a:t> </a:t>
            </a:r>
            <a:r>
              <a:rPr dirty="0" spc="-5"/>
              <a:t>buildings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3100" y="2026482"/>
            <a:ext cx="265112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7015" marR="5080" indent="-234950">
              <a:lnSpc>
                <a:spcPct val="120000"/>
              </a:lnSpc>
              <a:spcBef>
                <a:spcPts val="95"/>
              </a:spcBef>
              <a:buClr>
                <a:srgbClr val="97C00E"/>
              </a:buClr>
              <a:buFont typeface="Wingdings"/>
              <a:buChar char=""/>
              <a:tabLst>
                <a:tab pos="247650" algn="l"/>
              </a:tabLst>
            </a:pP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Repeater not  normally</a:t>
            </a:r>
            <a:r>
              <a:rPr dirty="0" sz="2000" spc="-10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needed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0844" y="3286188"/>
            <a:ext cx="296735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81940" indent="-269875">
              <a:lnSpc>
                <a:spcPct val="100000"/>
              </a:lnSpc>
              <a:spcBef>
                <a:spcPts val="105"/>
              </a:spcBef>
              <a:buClr>
                <a:srgbClr val="C6E167"/>
              </a:buClr>
              <a:buFont typeface="Wingdings"/>
              <a:buChar char=""/>
              <a:tabLst>
                <a:tab pos="282575" algn="l"/>
              </a:tabLst>
            </a:pP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Normal wall</a:t>
            </a:r>
            <a:r>
              <a:rPr dirty="0" sz="2000" spc="-8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strength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0844" y="4045782"/>
            <a:ext cx="2668905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1940" marR="5080" indent="-269875">
              <a:lnSpc>
                <a:spcPct val="120000"/>
              </a:lnSpc>
              <a:spcBef>
                <a:spcPts val="95"/>
              </a:spcBef>
              <a:buClr>
                <a:srgbClr val="C6E167"/>
              </a:buClr>
              <a:buFont typeface="Wingdings"/>
              <a:buChar char=""/>
              <a:tabLst>
                <a:tab pos="282575" algn="l"/>
              </a:tabLst>
            </a:pP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No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aluminum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/</a:t>
            </a:r>
            <a:r>
              <a:rPr dirty="0" sz="2000" spc="-8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032B5F"/>
                </a:solidFill>
                <a:latin typeface="Verdana"/>
                <a:cs typeface="Verdana"/>
              </a:rPr>
              <a:t>foil 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lining in</a:t>
            </a:r>
            <a:r>
              <a:rPr dirty="0" sz="2000" spc="-1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spc="-10">
                <a:solidFill>
                  <a:srgbClr val="032B5F"/>
                </a:solidFill>
                <a:latin typeface="Verdana"/>
                <a:cs typeface="Verdana"/>
              </a:rPr>
              <a:t>walls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62450" y="1773237"/>
            <a:ext cx="0" cy="287655"/>
          </a:xfrm>
          <a:custGeom>
            <a:avLst/>
            <a:gdLst/>
            <a:ahLst/>
            <a:cxnLst/>
            <a:rect l="l" t="t" r="r" b="b"/>
            <a:pathLst>
              <a:path w="0" h="287655">
                <a:moveTo>
                  <a:pt x="0" y="287337"/>
                </a:moveTo>
                <a:lnTo>
                  <a:pt x="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81814" y="1773237"/>
            <a:ext cx="0" cy="287655"/>
          </a:xfrm>
          <a:custGeom>
            <a:avLst/>
            <a:gdLst/>
            <a:ahLst/>
            <a:cxnLst/>
            <a:rect l="l" t="t" r="r" b="b"/>
            <a:pathLst>
              <a:path w="0" h="287655">
                <a:moveTo>
                  <a:pt x="0" y="287337"/>
                </a:moveTo>
                <a:lnTo>
                  <a:pt x="0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42175" y="2205038"/>
            <a:ext cx="433705" cy="0"/>
          </a:xfrm>
          <a:custGeom>
            <a:avLst/>
            <a:gdLst/>
            <a:ahLst/>
            <a:cxnLst/>
            <a:rect l="l" t="t" r="r" b="b"/>
            <a:pathLst>
              <a:path w="433704" h="0">
                <a:moveTo>
                  <a:pt x="0" y="0"/>
                </a:moveTo>
                <a:lnTo>
                  <a:pt x="433387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42175" y="5084762"/>
            <a:ext cx="288925" cy="0"/>
          </a:xfrm>
          <a:custGeom>
            <a:avLst/>
            <a:gdLst/>
            <a:ahLst/>
            <a:cxnLst/>
            <a:rect l="l" t="t" r="r" b="b"/>
            <a:pathLst>
              <a:path w="288925" h="0">
                <a:moveTo>
                  <a:pt x="0" y="0"/>
                </a:moveTo>
                <a:lnTo>
                  <a:pt x="288925" y="0"/>
                </a:lnTo>
              </a:path>
            </a:pathLst>
          </a:custGeom>
          <a:ln w="9525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86639" y="2339975"/>
            <a:ext cx="0" cy="2609850"/>
          </a:xfrm>
          <a:custGeom>
            <a:avLst/>
            <a:gdLst/>
            <a:ahLst/>
            <a:cxnLst/>
            <a:rect l="l" t="t" r="r" b="b"/>
            <a:pathLst>
              <a:path w="0" h="2609850">
                <a:moveTo>
                  <a:pt x="0" y="0"/>
                </a:moveTo>
                <a:lnTo>
                  <a:pt x="0" y="2609850"/>
                </a:lnTo>
              </a:path>
            </a:pathLst>
          </a:custGeom>
          <a:ln w="127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48539" y="493712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48531" y="2276471"/>
            <a:ext cx="76200" cy="76835"/>
          </a:xfrm>
          <a:custGeom>
            <a:avLst/>
            <a:gdLst/>
            <a:ahLst/>
            <a:cxnLst/>
            <a:rect l="l" t="t" r="r" b="b"/>
            <a:pathLst>
              <a:path w="76200" h="76835">
                <a:moveTo>
                  <a:pt x="38112" y="0"/>
                </a:moveTo>
                <a:lnTo>
                  <a:pt x="0" y="76200"/>
                </a:lnTo>
                <a:lnTo>
                  <a:pt x="76200" y="76212"/>
                </a:lnTo>
                <a:lnTo>
                  <a:pt x="38112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14837" y="1965325"/>
            <a:ext cx="2393950" cy="0"/>
          </a:xfrm>
          <a:custGeom>
            <a:avLst/>
            <a:gdLst/>
            <a:ahLst/>
            <a:cxnLst/>
            <a:rect l="l" t="t" r="r" b="b"/>
            <a:pathLst>
              <a:path w="2393950" h="0">
                <a:moveTo>
                  <a:pt x="0" y="0"/>
                </a:moveTo>
                <a:lnTo>
                  <a:pt x="2393950" y="0"/>
                </a:lnTo>
              </a:path>
            </a:pathLst>
          </a:custGeom>
          <a:ln w="1270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96089" y="192722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51340" y="1927221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032B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116193" y="1728660"/>
            <a:ext cx="41973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10m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48238" y="3479716"/>
            <a:ext cx="41973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10m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01584" y="4581131"/>
            <a:ext cx="1290955" cy="523240"/>
          </a:xfrm>
          <a:custGeom>
            <a:avLst/>
            <a:gdLst/>
            <a:ahLst/>
            <a:cxnLst/>
            <a:rect l="l" t="t" r="r" b="b"/>
            <a:pathLst>
              <a:path w="1290954" h="523239">
                <a:moveTo>
                  <a:pt x="0" y="0"/>
                </a:moveTo>
                <a:lnTo>
                  <a:pt x="1290485" y="0"/>
                </a:lnTo>
                <a:lnTo>
                  <a:pt x="1290485" y="523214"/>
                </a:lnTo>
                <a:lnTo>
                  <a:pt x="0" y="5232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880320" y="4608051"/>
            <a:ext cx="111950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032B5F"/>
                </a:solidFill>
                <a:latin typeface="Arial"/>
                <a:cs typeface="Arial"/>
              </a:rPr>
              <a:t>Transmitter</a:t>
            </a:r>
            <a:r>
              <a:rPr dirty="0" sz="1400" spc="-15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032B5F"/>
                </a:solidFill>
                <a:latin typeface="Arial"/>
                <a:cs typeface="Arial"/>
              </a:rPr>
              <a:t>or  Receiver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287" y="2238260"/>
            <a:ext cx="3910064" cy="2784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Range planning for residential</a:t>
            </a:r>
            <a:r>
              <a:rPr dirty="0" spc="40"/>
              <a:t> </a:t>
            </a:r>
            <a:r>
              <a:rPr dirty="0" spc="-5"/>
              <a:t>buildings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7237" y="2267838"/>
            <a:ext cx="4280535" cy="2277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8920" indent="-236220">
              <a:lnSpc>
                <a:spcPct val="100000"/>
              </a:lnSpc>
              <a:spcBef>
                <a:spcPts val="105"/>
              </a:spcBef>
              <a:buClr>
                <a:srgbClr val="97C00E"/>
              </a:buClr>
              <a:buFont typeface="Wingdings"/>
              <a:buChar char=""/>
              <a:tabLst>
                <a:tab pos="248920" algn="l"/>
              </a:tabLst>
            </a:pP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Repeater are</a:t>
            </a:r>
            <a:r>
              <a:rPr dirty="0" sz="2000" spc="-9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recommended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lvl="1" marL="539750" indent="-290195">
              <a:lnSpc>
                <a:spcPct val="100000"/>
              </a:lnSpc>
              <a:spcBef>
                <a:spcPts val="1400"/>
              </a:spcBef>
              <a:buClr>
                <a:srgbClr val="C6E167"/>
              </a:buClr>
              <a:buFont typeface="Wingdings"/>
              <a:buChar char=""/>
              <a:tabLst>
                <a:tab pos="540385" algn="l"/>
              </a:tabLst>
            </a:pP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At central</a:t>
            </a:r>
            <a:r>
              <a:rPr dirty="0" sz="2000" spc="-5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point</a:t>
            </a:r>
            <a:endParaRPr sz="20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C6E167"/>
              </a:buClr>
              <a:buFont typeface="Wingdings"/>
              <a:buChar char=""/>
            </a:pPr>
            <a:endParaRPr sz="2600">
              <a:latin typeface="Times New Roman"/>
              <a:cs typeface="Times New Roman"/>
            </a:endParaRPr>
          </a:p>
          <a:p>
            <a:pPr lvl="1" marL="539750" marR="5080" indent="-290195">
              <a:lnSpc>
                <a:spcPct val="120000"/>
              </a:lnSpc>
              <a:buClr>
                <a:srgbClr val="C6E167"/>
              </a:buClr>
              <a:buFont typeface="Wingdings"/>
              <a:buChar char=""/>
              <a:tabLst>
                <a:tab pos="540385" algn="l"/>
              </a:tabLst>
            </a:pP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Many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actuators already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have 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integrated repeater</a:t>
            </a:r>
            <a:r>
              <a:rPr dirty="0" sz="2000" spc="-9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functions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00390" y="4509122"/>
            <a:ext cx="1003935" cy="462280"/>
          </a:xfrm>
          <a:custGeom>
            <a:avLst/>
            <a:gdLst/>
            <a:ahLst/>
            <a:cxnLst/>
            <a:rect l="l" t="t" r="r" b="b"/>
            <a:pathLst>
              <a:path w="1003934" h="462279">
                <a:moveTo>
                  <a:pt x="0" y="0"/>
                </a:moveTo>
                <a:lnTo>
                  <a:pt x="1003795" y="0"/>
                </a:lnTo>
                <a:lnTo>
                  <a:pt x="1003795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179131" y="4537567"/>
            <a:ext cx="8388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032B5F"/>
                </a:solidFill>
                <a:latin typeface="Arial"/>
                <a:cs typeface="Arial"/>
              </a:rPr>
              <a:t>Transmitter  </a:t>
            </a:r>
            <a:r>
              <a:rPr dirty="0" sz="1200">
                <a:solidFill>
                  <a:srgbClr val="032B5F"/>
                </a:solidFill>
                <a:latin typeface="Arial"/>
                <a:cs typeface="Arial"/>
              </a:rPr>
              <a:t>Or</a:t>
            </a:r>
            <a:r>
              <a:rPr dirty="0" sz="1200" spc="-8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32B5F"/>
                </a:solidFill>
                <a:latin typeface="Arial"/>
                <a:cs typeface="Arial"/>
              </a:rPr>
              <a:t>Receiver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7100" y="2825318"/>
            <a:ext cx="3547797" cy="2655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2745" y="2563812"/>
            <a:ext cx="4450054" cy="2398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59785" y="4045506"/>
            <a:ext cx="4134752" cy="2501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90944" y="4468598"/>
            <a:ext cx="1149985" cy="1024255"/>
          </a:xfrm>
          <a:custGeom>
            <a:avLst/>
            <a:gdLst/>
            <a:ahLst/>
            <a:cxnLst/>
            <a:rect l="l" t="t" r="r" b="b"/>
            <a:pathLst>
              <a:path w="1149985" h="1024254">
                <a:moveTo>
                  <a:pt x="151117" y="0"/>
                </a:moveTo>
                <a:lnTo>
                  <a:pt x="0" y="845324"/>
                </a:lnTo>
                <a:lnTo>
                  <a:pt x="998296" y="1023785"/>
                </a:lnTo>
                <a:lnTo>
                  <a:pt x="1149426" y="178473"/>
                </a:lnTo>
                <a:lnTo>
                  <a:pt x="151117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93812" y="3595242"/>
            <a:ext cx="427355" cy="335280"/>
          </a:xfrm>
          <a:custGeom>
            <a:avLst/>
            <a:gdLst/>
            <a:ahLst/>
            <a:cxnLst/>
            <a:rect l="l" t="t" r="r" b="b"/>
            <a:pathLst>
              <a:path w="427355" h="335279">
                <a:moveTo>
                  <a:pt x="0" y="0"/>
                </a:moveTo>
                <a:lnTo>
                  <a:pt x="426897" y="0"/>
                </a:lnTo>
                <a:lnTo>
                  <a:pt x="426897" y="334911"/>
                </a:lnTo>
                <a:lnTo>
                  <a:pt x="0" y="334911"/>
                </a:lnTo>
                <a:lnTo>
                  <a:pt x="0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38089" y="5397369"/>
            <a:ext cx="535940" cy="455930"/>
          </a:xfrm>
          <a:custGeom>
            <a:avLst/>
            <a:gdLst/>
            <a:ahLst/>
            <a:cxnLst/>
            <a:rect l="l" t="t" r="r" b="b"/>
            <a:pathLst>
              <a:path w="535939" h="455929">
                <a:moveTo>
                  <a:pt x="62522" y="0"/>
                </a:moveTo>
                <a:lnTo>
                  <a:pt x="0" y="377367"/>
                </a:lnTo>
                <a:lnTo>
                  <a:pt x="472821" y="455714"/>
                </a:lnTo>
                <a:lnTo>
                  <a:pt x="535343" y="78346"/>
                </a:lnTo>
                <a:lnTo>
                  <a:pt x="62522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83518" y="4950840"/>
            <a:ext cx="681355" cy="350520"/>
          </a:xfrm>
          <a:custGeom>
            <a:avLst/>
            <a:gdLst/>
            <a:ahLst/>
            <a:cxnLst/>
            <a:rect l="l" t="t" r="r" b="b"/>
            <a:pathLst>
              <a:path w="681354" h="350520">
                <a:moveTo>
                  <a:pt x="40474" y="0"/>
                </a:moveTo>
                <a:lnTo>
                  <a:pt x="0" y="244271"/>
                </a:lnTo>
                <a:lnTo>
                  <a:pt x="640346" y="350380"/>
                </a:lnTo>
                <a:lnTo>
                  <a:pt x="680821" y="106095"/>
                </a:lnTo>
                <a:lnTo>
                  <a:pt x="40474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28432" y="3722871"/>
            <a:ext cx="625475" cy="1229995"/>
          </a:xfrm>
          <a:custGeom>
            <a:avLst/>
            <a:gdLst/>
            <a:ahLst/>
            <a:cxnLst/>
            <a:rect l="l" t="t" r="r" b="b"/>
            <a:pathLst>
              <a:path w="625475" h="1229995">
                <a:moveTo>
                  <a:pt x="206425" y="0"/>
                </a:moveTo>
                <a:lnTo>
                  <a:pt x="0" y="1154696"/>
                </a:lnTo>
                <a:lnTo>
                  <a:pt x="418693" y="1229537"/>
                </a:lnTo>
                <a:lnTo>
                  <a:pt x="625119" y="74853"/>
                </a:lnTo>
                <a:lnTo>
                  <a:pt x="206425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23293" y="3503841"/>
            <a:ext cx="424180" cy="335280"/>
          </a:xfrm>
          <a:custGeom>
            <a:avLst/>
            <a:gdLst/>
            <a:ahLst/>
            <a:cxnLst/>
            <a:rect l="l" t="t" r="r" b="b"/>
            <a:pathLst>
              <a:path w="424179" h="335279">
                <a:moveTo>
                  <a:pt x="0" y="0"/>
                </a:moveTo>
                <a:lnTo>
                  <a:pt x="423722" y="0"/>
                </a:lnTo>
                <a:lnTo>
                  <a:pt x="423722" y="334911"/>
                </a:lnTo>
                <a:lnTo>
                  <a:pt x="0" y="334911"/>
                </a:lnTo>
                <a:lnTo>
                  <a:pt x="0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53657" y="2894013"/>
            <a:ext cx="0" cy="904875"/>
          </a:xfrm>
          <a:custGeom>
            <a:avLst/>
            <a:gdLst/>
            <a:ahLst/>
            <a:cxnLst/>
            <a:rect l="l" t="t" r="r" b="b"/>
            <a:pathLst>
              <a:path w="0" h="904875">
                <a:moveTo>
                  <a:pt x="0" y="0"/>
                </a:moveTo>
                <a:lnTo>
                  <a:pt x="0" y="904747"/>
                </a:lnTo>
              </a:path>
            </a:pathLst>
          </a:custGeom>
          <a:ln w="571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04626" y="4430498"/>
            <a:ext cx="142875" cy="936625"/>
          </a:xfrm>
          <a:custGeom>
            <a:avLst/>
            <a:gdLst/>
            <a:ahLst/>
            <a:cxnLst/>
            <a:rect l="l" t="t" r="r" b="b"/>
            <a:pathLst>
              <a:path w="142875" h="936625">
                <a:moveTo>
                  <a:pt x="142836" y="0"/>
                </a:moveTo>
                <a:lnTo>
                  <a:pt x="0" y="936497"/>
                </a:lnTo>
              </a:path>
            </a:pathLst>
          </a:custGeom>
          <a:ln w="57149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12409" y="4597163"/>
            <a:ext cx="142875" cy="936625"/>
          </a:xfrm>
          <a:custGeom>
            <a:avLst/>
            <a:gdLst/>
            <a:ahLst/>
            <a:cxnLst/>
            <a:rect l="l" t="t" r="r" b="b"/>
            <a:pathLst>
              <a:path w="142875" h="936625">
                <a:moveTo>
                  <a:pt x="142836" y="0"/>
                </a:moveTo>
                <a:lnTo>
                  <a:pt x="0" y="936497"/>
                </a:lnTo>
              </a:path>
            </a:pathLst>
          </a:custGeom>
          <a:ln w="57149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2965450">
              <a:lnSpc>
                <a:spcPct val="100000"/>
              </a:lnSpc>
              <a:spcBef>
                <a:spcPts val="105"/>
              </a:spcBef>
            </a:pPr>
            <a:r>
              <a:rPr dirty="0" sz="2000"/>
              <a:t>Range </a:t>
            </a:r>
            <a:r>
              <a:rPr dirty="0" sz="2000" spc="-5"/>
              <a:t>planning in commercial buildings:  Step</a:t>
            </a:r>
            <a:r>
              <a:rPr dirty="0" sz="2000" spc="-25"/>
              <a:t> </a:t>
            </a:r>
            <a:r>
              <a:rPr dirty="0" sz="2000"/>
              <a:t>1</a:t>
            </a:r>
            <a:endParaRPr sz="2000"/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746125" y="1431351"/>
            <a:ext cx="5837555" cy="105727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33045" indent="-220979">
              <a:lnSpc>
                <a:spcPct val="100000"/>
              </a:lnSpc>
              <a:spcBef>
                <a:spcPts val="330"/>
              </a:spcBef>
              <a:buClr>
                <a:srgbClr val="97C00E"/>
              </a:buClr>
              <a:buFont typeface="Wingdings"/>
              <a:buChar char=""/>
              <a:tabLst>
                <a:tab pos="233679" algn="l"/>
              </a:tabLst>
            </a:pP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Take a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Building Floor Plan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and a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Drawing</a:t>
            </a:r>
            <a:r>
              <a:rPr dirty="0" sz="1600" spc="24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Circle</a:t>
            </a:r>
            <a:endParaRPr sz="1600">
              <a:latin typeface="Verdana"/>
              <a:cs typeface="Verdana"/>
            </a:endParaRPr>
          </a:p>
          <a:p>
            <a:pPr marL="233045" indent="-220979">
              <a:lnSpc>
                <a:spcPct val="100000"/>
              </a:lnSpc>
              <a:spcBef>
                <a:spcPts val="225"/>
              </a:spcBef>
              <a:buClr>
                <a:srgbClr val="97C00E"/>
              </a:buClr>
              <a:buFont typeface="Wingdings"/>
              <a:buChar char=""/>
              <a:tabLst>
                <a:tab pos="233679" algn="l"/>
              </a:tabLst>
            </a:pP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Mark relevant </a:t>
            </a:r>
            <a:r>
              <a:rPr dirty="0" sz="1600" spc="-5" b="1">
                <a:solidFill>
                  <a:srgbClr val="032B5F"/>
                </a:solidFill>
                <a:latin typeface="Verdana"/>
                <a:cs typeface="Verdana"/>
              </a:rPr>
              <a:t>Radio Shadings into the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Floor</a:t>
            </a:r>
            <a:r>
              <a:rPr dirty="0" sz="1600" spc="20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 b="1">
                <a:solidFill>
                  <a:srgbClr val="032B5F"/>
                </a:solidFill>
                <a:latin typeface="Verdana"/>
                <a:cs typeface="Verdana"/>
              </a:rPr>
              <a:t>Plan</a:t>
            </a:r>
            <a:endParaRPr sz="1600">
              <a:latin typeface="Verdana"/>
              <a:cs typeface="Verdana"/>
            </a:endParaRPr>
          </a:p>
          <a:p>
            <a:pPr lvl="1" marL="464820" indent="-212090">
              <a:lnSpc>
                <a:spcPct val="100000"/>
              </a:lnSpc>
              <a:spcBef>
                <a:spcPts val="225"/>
              </a:spcBef>
              <a:buClr>
                <a:srgbClr val="C6E167"/>
              </a:buClr>
              <a:buFont typeface="Wingdings"/>
              <a:buChar char=""/>
              <a:tabLst>
                <a:tab pos="465455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Fire Protection</a:t>
            </a:r>
            <a:r>
              <a:rPr dirty="0" sz="1400" spc="-7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Walls</a:t>
            </a:r>
            <a:endParaRPr sz="1400">
              <a:latin typeface="Verdana"/>
              <a:cs typeface="Verdana"/>
            </a:endParaRPr>
          </a:p>
          <a:p>
            <a:pPr lvl="1" marL="466725" indent="-213995">
              <a:lnSpc>
                <a:spcPct val="100000"/>
              </a:lnSpc>
              <a:spcBef>
                <a:spcPts val="240"/>
              </a:spcBef>
              <a:buClr>
                <a:srgbClr val="C6E167"/>
              </a:buClr>
              <a:buFont typeface="Wingdings"/>
              <a:buChar char=""/>
              <a:tabLst>
                <a:tab pos="467359" algn="l"/>
              </a:tabLst>
            </a:pP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Lavatories, Staircases, Elevator </a:t>
            </a:r>
            <a:r>
              <a:rPr dirty="0" sz="1400" spc="-5">
                <a:solidFill>
                  <a:srgbClr val="032B5F"/>
                </a:solidFill>
                <a:latin typeface="Verdana"/>
                <a:cs typeface="Verdana"/>
              </a:rPr>
              <a:t>Shafts,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Supply</a:t>
            </a:r>
            <a:r>
              <a:rPr dirty="0" sz="1400" spc="-15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400">
                <a:solidFill>
                  <a:srgbClr val="032B5F"/>
                </a:solidFill>
                <a:latin typeface="Verdana"/>
                <a:cs typeface="Verdana"/>
              </a:rPr>
              <a:t>Areas….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5650" y="2739593"/>
            <a:ext cx="3547809" cy="2655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641307" y="2478087"/>
            <a:ext cx="4450054" cy="2398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788348" y="3959781"/>
            <a:ext cx="4134764" cy="2501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90944" y="4468598"/>
            <a:ext cx="1149985" cy="1024255"/>
          </a:xfrm>
          <a:custGeom>
            <a:avLst/>
            <a:gdLst/>
            <a:ahLst/>
            <a:cxnLst/>
            <a:rect l="l" t="t" r="r" b="b"/>
            <a:pathLst>
              <a:path w="1149985" h="1024254">
                <a:moveTo>
                  <a:pt x="151117" y="0"/>
                </a:moveTo>
                <a:lnTo>
                  <a:pt x="0" y="845324"/>
                </a:lnTo>
                <a:lnTo>
                  <a:pt x="998296" y="1023785"/>
                </a:lnTo>
                <a:lnTo>
                  <a:pt x="1149426" y="178473"/>
                </a:lnTo>
                <a:lnTo>
                  <a:pt x="151117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93812" y="3595242"/>
            <a:ext cx="427355" cy="335280"/>
          </a:xfrm>
          <a:custGeom>
            <a:avLst/>
            <a:gdLst/>
            <a:ahLst/>
            <a:cxnLst/>
            <a:rect l="l" t="t" r="r" b="b"/>
            <a:pathLst>
              <a:path w="427355" h="335279">
                <a:moveTo>
                  <a:pt x="0" y="0"/>
                </a:moveTo>
                <a:lnTo>
                  <a:pt x="426897" y="0"/>
                </a:lnTo>
                <a:lnTo>
                  <a:pt x="426897" y="334911"/>
                </a:lnTo>
                <a:lnTo>
                  <a:pt x="0" y="334911"/>
                </a:lnTo>
                <a:lnTo>
                  <a:pt x="0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38089" y="5397369"/>
            <a:ext cx="535940" cy="455930"/>
          </a:xfrm>
          <a:custGeom>
            <a:avLst/>
            <a:gdLst/>
            <a:ahLst/>
            <a:cxnLst/>
            <a:rect l="l" t="t" r="r" b="b"/>
            <a:pathLst>
              <a:path w="535939" h="455929">
                <a:moveTo>
                  <a:pt x="62522" y="0"/>
                </a:moveTo>
                <a:lnTo>
                  <a:pt x="0" y="377367"/>
                </a:lnTo>
                <a:lnTo>
                  <a:pt x="472821" y="455714"/>
                </a:lnTo>
                <a:lnTo>
                  <a:pt x="535343" y="78346"/>
                </a:lnTo>
                <a:lnTo>
                  <a:pt x="62522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83518" y="4950840"/>
            <a:ext cx="681355" cy="350520"/>
          </a:xfrm>
          <a:custGeom>
            <a:avLst/>
            <a:gdLst/>
            <a:ahLst/>
            <a:cxnLst/>
            <a:rect l="l" t="t" r="r" b="b"/>
            <a:pathLst>
              <a:path w="681354" h="350520">
                <a:moveTo>
                  <a:pt x="40474" y="0"/>
                </a:moveTo>
                <a:lnTo>
                  <a:pt x="0" y="244271"/>
                </a:lnTo>
                <a:lnTo>
                  <a:pt x="640346" y="350380"/>
                </a:lnTo>
                <a:lnTo>
                  <a:pt x="680821" y="106095"/>
                </a:lnTo>
                <a:lnTo>
                  <a:pt x="40474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28432" y="3722871"/>
            <a:ext cx="625475" cy="1229995"/>
          </a:xfrm>
          <a:custGeom>
            <a:avLst/>
            <a:gdLst/>
            <a:ahLst/>
            <a:cxnLst/>
            <a:rect l="l" t="t" r="r" b="b"/>
            <a:pathLst>
              <a:path w="625475" h="1229995">
                <a:moveTo>
                  <a:pt x="206425" y="0"/>
                </a:moveTo>
                <a:lnTo>
                  <a:pt x="0" y="1154696"/>
                </a:lnTo>
                <a:lnTo>
                  <a:pt x="418693" y="1229537"/>
                </a:lnTo>
                <a:lnTo>
                  <a:pt x="625119" y="74853"/>
                </a:lnTo>
                <a:lnTo>
                  <a:pt x="206425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23293" y="3503841"/>
            <a:ext cx="424180" cy="335280"/>
          </a:xfrm>
          <a:custGeom>
            <a:avLst/>
            <a:gdLst/>
            <a:ahLst/>
            <a:cxnLst/>
            <a:rect l="l" t="t" r="r" b="b"/>
            <a:pathLst>
              <a:path w="424179" h="335279">
                <a:moveTo>
                  <a:pt x="0" y="0"/>
                </a:moveTo>
                <a:lnTo>
                  <a:pt x="423722" y="0"/>
                </a:lnTo>
                <a:lnTo>
                  <a:pt x="423722" y="334911"/>
                </a:lnTo>
                <a:lnTo>
                  <a:pt x="0" y="334911"/>
                </a:lnTo>
                <a:lnTo>
                  <a:pt x="0" y="0"/>
                </a:lnTo>
                <a:close/>
              </a:path>
            </a:pathLst>
          </a:custGeom>
          <a:solidFill>
            <a:srgbClr val="9A9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53657" y="2894013"/>
            <a:ext cx="0" cy="904875"/>
          </a:xfrm>
          <a:custGeom>
            <a:avLst/>
            <a:gdLst/>
            <a:ahLst/>
            <a:cxnLst/>
            <a:rect l="l" t="t" r="r" b="b"/>
            <a:pathLst>
              <a:path w="0" h="904875">
                <a:moveTo>
                  <a:pt x="0" y="0"/>
                </a:moveTo>
                <a:lnTo>
                  <a:pt x="0" y="904747"/>
                </a:lnTo>
              </a:path>
            </a:pathLst>
          </a:custGeom>
          <a:ln w="57150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04626" y="4430498"/>
            <a:ext cx="142875" cy="936625"/>
          </a:xfrm>
          <a:custGeom>
            <a:avLst/>
            <a:gdLst/>
            <a:ahLst/>
            <a:cxnLst/>
            <a:rect l="l" t="t" r="r" b="b"/>
            <a:pathLst>
              <a:path w="142875" h="936625">
                <a:moveTo>
                  <a:pt x="142836" y="0"/>
                </a:moveTo>
                <a:lnTo>
                  <a:pt x="0" y="936497"/>
                </a:lnTo>
              </a:path>
            </a:pathLst>
          </a:custGeom>
          <a:ln w="57149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12409" y="4597163"/>
            <a:ext cx="142875" cy="936625"/>
          </a:xfrm>
          <a:custGeom>
            <a:avLst/>
            <a:gdLst/>
            <a:ahLst/>
            <a:cxnLst/>
            <a:rect l="l" t="t" r="r" b="b"/>
            <a:pathLst>
              <a:path w="142875" h="936625">
                <a:moveTo>
                  <a:pt x="142836" y="0"/>
                </a:moveTo>
                <a:lnTo>
                  <a:pt x="0" y="936497"/>
                </a:lnTo>
              </a:path>
            </a:pathLst>
          </a:custGeom>
          <a:ln w="57149">
            <a:solidFill>
              <a:srgbClr val="032B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2723" y="1799970"/>
            <a:ext cx="112776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2723" y="2106294"/>
            <a:ext cx="112776" cy="11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01548" y="1335557"/>
            <a:ext cx="4433570" cy="145669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600" spc="-5" b="1">
                <a:solidFill>
                  <a:srgbClr val="032B5F"/>
                </a:solidFill>
                <a:latin typeface="Arial"/>
                <a:cs typeface="Arial"/>
              </a:rPr>
              <a:t>Draw in </a:t>
            </a:r>
            <a:r>
              <a:rPr dirty="0" sz="1600" spc="-10" b="1">
                <a:solidFill>
                  <a:srgbClr val="032B5F"/>
                </a:solidFill>
                <a:latin typeface="Arial"/>
                <a:cs typeface="Arial"/>
              </a:rPr>
              <a:t>the receiving </a:t>
            </a:r>
            <a:r>
              <a:rPr dirty="0" sz="1600" spc="-5" b="1">
                <a:solidFill>
                  <a:srgbClr val="032B5F"/>
                </a:solidFill>
                <a:latin typeface="Arial"/>
                <a:cs typeface="Arial"/>
              </a:rPr>
              <a:t>radii</a:t>
            </a:r>
            <a:r>
              <a:rPr dirty="0" sz="1600" spc="105" b="1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32B5F"/>
                </a:solidFill>
                <a:latin typeface="Arial"/>
                <a:cs typeface="Arial"/>
              </a:rPr>
              <a:t>10m–15m</a:t>
            </a:r>
            <a:endParaRPr sz="1600">
              <a:latin typeface="Arial"/>
              <a:cs typeface="Arial"/>
            </a:endParaRPr>
          </a:p>
          <a:p>
            <a:pPr marL="215265" marR="5080">
              <a:lnSpc>
                <a:spcPct val="125600"/>
              </a:lnSpc>
            </a:pP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10m-radii guarantee enough planning reserves  Circle center = receiver position (+/- 1m is ok</a:t>
            </a:r>
            <a:r>
              <a:rPr dirty="0" sz="1600" spc="105">
                <a:solidFill>
                  <a:srgbClr val="032B5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686435">
              <a:lnSpc>
                <a:spcPct val="100000"/>
              </a:lnSpc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dirty="0" sz="14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20m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5516" y="2572108"/>
            <a:ext cx="5883169" cy="40932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64388" y="2717841"/>
            <a:ext cx="1498535" cy="16652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2965450">
              <a:lnSpc>
                <a:spcPct val="100000"/>
              </a:lnSpc>
              <a:spcBef>
                <a:spcPts val="105"/>
              </a:spcBef>
            </a:pPr>
            <a:r>
              <a:rPr dirty="0" sz="2000"/>
              <a:t>Range </a:t>
            </a:r>
            <a:r>
              <a:rPr dirty="0" sz="2000" spc="-5"/>
              <a:t>planning in commercial buildings:  Step</a:t>
            </a:r>
            <a:r>
              <a:rPr dirty="0" sz="2000" spc="-25"/>
              <a:t> </a:t>
            </a:r>
            <a:r>
              <a:rPr dirty="0" sz="2000"/>
              <a:t>2</a:t>
            </a:r>
            <a:endParaRPr sz="2000"/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 marR="3179445">
              <a:lnSpc>
                <a:spcPct val="100000"/>
              </a:lnSpc>
              <a:spcBef>
                <a:spcPts val="105"/>
              </a:spcBef>
            </a:pPr>
            <a:r>
              <a:rPr dirty="0" sz="2000"/>
              <a:t>Range </a:t>
            </a:r>
            <a:r>
              <a:rPr dirty="0" sz="2000" spc="-5"/>
              <a:t>planning in functional buildings:  Connectivity </a:t>
            </a:r>
            <a:r>
              <a:rPr dirty="0" sz="2000"/>
              <a:t>to </a:t>
            </a:r>
            <a:r>
              <a:rPr dirty="0" sz="2000" spc="-5"/>
              <a:t>automation</a:t>
            </a:r>
            <a:r>
              <a:rPr dirty="0" sz="2000" spc="-55"/>
              <a:t> </a:t>
            </a:r>
            <a:r>
              <a:rPr dirty="0" sz="2000" spc="-5"/>
              <a:t>systems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746125" y="1650936"/>
            <a:ext cx="6449060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10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Gateways can also be added to existing building  automation</a:t>
            </a:r>
            <a:r>
              <a:rPr dirty="0" sz="1800" spc="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systems.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125" y="4211760"/>
            <a:ext cx="6477000" cy="1730375"/>
          </a:xfrm>
          <a:prstGeom prst="rect">
            <a:avLst/>
          </a:prstGeom>
        </p:spPr>
        <p:txBody>
          <a:bodyPr wrap="square" lIns="0" tIns="11557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1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Approach:</a:t>
            </a:r>
            <a:endParaRPr sz="18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71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Which central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building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control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system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is</a:t>
            </a:r>
            <a:r>
              <a:rPr dirty="0" sz="1600" spc="16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used?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Which applications are</a:t>
            </a:r>
            <a:r>
              <a:rPr dirty="0" sz="1600" spc="-1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desired?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Which products are to be</a:t>
            </a:r>
            <a:r>
              <a:rPr dirty="0" sz="1600" spc="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used?</a:t>
            </a:r>
            <a:endParaRPr sz="1600">
              <a:latin typeface="Verdana"/>
              <a:cs typeface="Verdana"/>
            </a:endParaRPr>
          </a:p>
          <a:p>
            <a:pPr lvl="1" marL="481965" indent="-232410">
              <a:lnSpc>
                <a:spcPct val="100000"/>
              </a:lnSpc>
              <a:spcBef>
                <a:spcPts val="685"/>
              </a:spcBef>
              <a:buClr>
                <a:srgbClr val="C6E167"/>
              </a:buClr>
              <a:buFont typeface="Wingdings"/>
              <a:buChar char=""/>
              <a:tabLst>
                <a:tab pos="48260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How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many emitters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per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unit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(axis, area,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etc.)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are</a:t>
            </a:r>
            <a:r>
              <a:rPr dirty="0" sz="1600" spc="2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desired?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92084" y="3178810"/>
            <a:ext cx="989712" cy="416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7238" y="3241674"/>
            <a:ext cx="5962649" cy="466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Overview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746125" y="1707324"/>
            <a:ext cx="6216650" cy="36639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105"/>
              </a:spcBef>
              <a:buClr>
                <a:srgbClr val="97C00E"/>
              </a:buClr>
              <a:buFont typeface="Wingdings"/>
              <a:buChar char=""/>
              <a:tabLst>
                <a:tab pos="254000" algn="l"/>
              </a:tabLst>
            </a:pP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Why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wireless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&amp;</a:t>
            </a:r>
            <a:r>
              <a:rPr dirty="0" sz="2000" spc="-55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batteryless?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53365" indent="-241300">
              <a:lnSpc>
                <a:spcPct val="100000"/>
              </a:lnSpc>
              <a:spcBef>
                <a:spcPts val="1400"/>
              </a:spcBef>
              <a:buClr>
                <a:srgbClr val="97C00E"/>
              </a:buClr>
              <a:buFont typeface="Wingdings"/>
              <a:buChar char=""/>
              <a:tabLst>
                <a:tab pos="2540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EnOcean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– the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batteryless wireless</a:t>
            </a:r>
            <a:r>
              <a:rPr dirty="0" sz="2000" spc="-70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technology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53365" indent="-241300">
              <a:lnSpc>
                <a:spcPct val="100000"/>
              </a:lnSpc>
              <a:spcBef>
                <a:spcPts val="1395"/>
              </a:spcBef>
              <a:buClr>
                <a:srgbClr val="97C00E"/>
              </a:buClr>
              <a:buFont typeface="Wingdings"/>
              <a:buChar char=""/>
              <a:tabLst>
                <a:tab pos="2540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Installation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53365" indent="-241300">
              <a:lnSpc>
                <a:spcPct val="100000"/>
              </a:lnSpc>
              <a:spcBef>
                <a:spcPts val="1405"/>
              </a:spcBef>
              <a:buClr>
                <a:srgbClr val="97C00E"/>
              </a:buClr>
              <a:buFont typeface="Wingdings"/>
              <a:buChar char=""/>
              <a:tabLst>
                <a:tab pos="254000" algn="l"/>
              </a:tabLst>
            </a:pP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Radio: Basics </a:t>
            </a:r>
            <a:r>
              <a:rPr dirty="0" sz="2000">
                <a:solidFill>
                  <a:srgbClr val="9EB0C9"/>
                </a:solidFill>
                <a:latin typeface="Verdana"/>
                <a:cs typeface="Verdana"/>
              </a:rPr>
              <a:t>&amp;</a:t>
            </a:r>
            <a:r>
              <a:rPr dirty="0" sz="2000" spc="-30">
                <a:solidFill>
                  <a:srgbClr val="9EB0C9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9EB0C9"/>
                </a:solidFill>
                <a:latin typeface="Verdana"/>
                <a:cs typeface="Verdana"/>
              </a:rPr>
              <a:t>planning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400">
              <a:latin typeface="Times New Roman"/>
              <a:cs typeface="Times New Roman"/>
            </a:endParaRPr>
          </a:p>
          <a:p>
            <a:pPr marL="253365" indent="-241300">
              <a:lnSpc>
                <a:spcPct val="100000"/>
              </a:lnSpc>
              <a:spcBef>
                <a:spcPts val="1400"/>
              </a:spcBef>
              <a:buClr>
                <a:srgbClr val="97C00E"/>
              </a:buClr>
              <a:buFont typeface="Wingdings"/>
              <a:buChar char=""/>
              <a:tabLst>
                <a:tab pos="254000" algn="l"/>
              </a:tabLst>
            </a:pP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Support &amp; </a:t>
            </a:r>
            <a:r>
              <a:rPr dirty="0" sz="2000" spc="-5">
                <a:solidFill>
                  <a:srgbClr val="032B5F"/>
                </a:solidFill>
                <a:latin typeface="Verdana"/>
                <a:cs typeface="Verdana"/>
              </a:rPr>
              <a:t>next</a:t>
            </a:r>
            <a:r>
              <a:rPr dirty="0" sz="2000" spc="-7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032B5F"/>
                </a:solidFill>
                <a:latin typeface="Verdana"/>
                <a:cs typeface="Verdana"/>
              </a:rPr>
              <a:t>steps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Start now </a:t>
            </a:r>
            <a:r>
              <a:rPr dirty="0" spc="-10"/>
              <a:t>with</a:t>
            </a:r>
            <a:r>
              <a:rPr dirty="0"/>
              <a:t> </a:t>
            </a:r>
            <a:r>
              <a:rPr dirty="0" spc="-5"/>
              <a:t>EnOcean!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33750" y="1650936"/>
            <a:ext cx="5135245" cy="3012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4465" marR="1261745" indent="-152400">
              <a:lnSpc>
                <a:spcPct val="120000"/>
              </a:lnSpc>
              <a:spcBef>
                <a:spcPts val="100"/>
              </a:spcBef>
              <a:buClr>
                <a:srgbClr val="97C00E"/>
              </a:buClr>
              <a:buFont typeface="Wingdings"/>
              <a:buChar char=""/>
              <a:tabLst>
                <a:tab pos="260985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Simple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entry: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retrofit with </a:t>
            </a:r>
            <a:r>
              <a:rPr dirty="0" sz="1800" b="1">
                <a:solidFill>
                  <a:srgbClr val="032B5F"/>
                </a:solidFill>
                <a:latin typeface="Verdana"/>
                <a:cs typeface="Verdana"/>
              </a:rPr>
              <a:t>a 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decentralized</a:t>
            </a:r>
            <a:r>
              <a:rPr dirty="0" sz="1800" spc="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solution</a:t>
            </a:r>
            <a:endParaRPr sz="1800">
              <a:latin typeface="Verdana"/>
              <a:cs typeface="Verdana"/>
            </a:endParaRPr>
          </a:p>
          <a:p>
            <a:pPr lvl="1" marL="547370" indent="-297815">
              <a:lnSpc>
                <a:spcPct val="100000"/>
              </a:lnSpc>
              <a:spcBef>
                <a:spcPts val="715"/>
              </a:spcBef>
              <a:buClr>
                <a:srgbClr val="C6E167"/>
              </a:buClr>
              <a:buFont typeface="Wingdings"/>
              <a:buChar char=""/>
              <a:tabLst>
                <a:tab pos="547370" algn="l"/>
                <a:tab pos="548005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e.g. a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switch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and an</a:t>
            </a:r>
            <a:r>
              <a:rPr dirty="0" sz="1600" spc="7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actuator</a:t>
            </a:r>
            <a:endParaRPr sz="1600">
              <a:latin typeface="Verdana"/>
              <a:cs typeface="Verdana"/>
            </a:endParaRPr>
          </a:p>
          <a:p>
            <a:pPr lvl="1" marL="405765" marR="120014" indent="-155575">
              <a:lnSpc>
                <a:spcPct val="120000"/>
              </a:lnSpc>
              <a:spcBef>
                <a:spcPts val="300"/>
              </a:spcBef>
              <a:buClr>
                <a:srgbClr val="C6E167"/>
              </a:buClr>
              <a:buFont typeface="Wingdings"/>
              <a:buChar char=""/>
              <a:tabLst>
                <a:tab pos="476250" algn="l"/>
              </a:tabLst>
            </a:pP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Search for a </a:t>
            </a:r>
            <a:r>
              <a:rPr dirty="0" sz="1600" spc="-10">
                <a:solidFill>
                  <a:srgbClr val="032B5F"/>
                </a:solidFill>
                <a:latin typeface="Verdana"/>
                <a:cs typeface="Verdana"/>
              </a:rPr>
              <a:t>fitting solution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from over 1.200  interoperable</a:t>
            </a:r>
            <a:r>
              <a:rPr dirty="0" sz="1600" spc="1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600" spc="-5">
                <a:solidFill>
                  <a:srgbClr val="032B5F"/>
                </a:solidFill>
                <a:latin typeface="Verdana"/>
                <a:cs typeface="Verdana"/>
              </a:rPr>
              <a:t>products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C6E167"/>
              </a:buClr>
              <a:buFont typeface="Wingdings"/>
              <a:buChar char=""/>
            </a:pPr>
            <a:endParaRPr sz="2550">
              <a:latin typeface="Times New Roman"/>
              <a:cs typeface="Times New Roman"/>
            </a:endParaRPr>
          </a:p>
          <a:p>
            <a:pPr marL="164465" marR="111125" indent="-152400">
              <a:lnSpc>
                <a:spcPct val="120000"/>
              </a:lnSpc>
              <a:buClr>
                <a:srgbClr val="97C00E"/>
              </a:buClr>
              <a:buFont typeface="Wingdings"/>
              <a:buChar char=""/>
              <a:tabLst>
                <a:tab pos="260985" algn="l"/>
              </a:tabLst>
            </a:pPr>
            <a:r>
              <a:rPr dirty="0" sz="1800" spc="-5" b="1">
                <a:solidFill>
                  <a:srgbClr val="032B5F"/>
                </a:solidFill>
                <a:latin typeface="Verdana"/>
                <a:cs typeface="Verdana"/>
              </a:rPr>
              <a:t>More information and training can </a:t>
            </a:r>
            <a:r>
              <a:rPr dirty="0" sz="1800" spc="-10">
                <a:solidFill>
                  <a:srgbClr val="032B5F"/>
                </a:solidFill>
                <a:latin typeface="Verdana"/>
                <a:cs typeface="Verdana"/>
              </a:rPr>
              <a:t>be 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found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directly at the</a:t>
            </a:r>
            <a:r>
              <a:rPr dirty="0" sz="1800" spc="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OEMs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dirty="0" u="sng" sz="1600" spc="-5">
                <a:solidFill>
                  <a:srgbClr val="99A9BE"/>
                </a:solidFill>
                <a:uFill>
                  <a:solidFill>
                    <a:srgbClr val="99A9BE"/>
                  </a:solidFill>
                </a:uFill>
                <a:latin typeface="Verdana"/>
                <a:cs typeface="Verdana"/>
                <a:hlinkClick r:id="rId2"/>
              </a:rPr>
              <a:t>http://www.enocean-alliance.org/en/wheretobuy/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6725" y="1771650"/>
            <a:ext cx="2752725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80062" y="5011750"/>
            <a:ext cx="1296949" cy="129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51300" y="5011737"/>
            <a:ext cx="1295374" cy="12969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35823" y="5011738"/>
            <a:ext cx="1292213" cy="12985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Page</a:t>
            </a:r>
            <a:r>
              <a:rPr dirty="0" spc="-65"/>
              <a:t> </a:t>
            </a:r>
            <a:fld id="{81D60167-4931-47E6-BA6A-407CBD079E47}" type="slidenum">
              <a:rPr dirty="0"/>
              <a:t>49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Cable: expensive &amp;</a:t>
            </a:r>
            <a:r>
              <a:rPr dirty="0" spc="55"/>
              <a:t> </a:t>
            </a:r>
            <a:r>
              <a:rPr dirty="0" spc="-10"/>
              <a:t>inflexible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91148" y="1686585"/>
            <a:ext cx="5226685" cy="4319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900" spc="-5" b="1">
                <a:solidFill>
                  <a:srgbClr val="032B5F"/>
                </a:solidFill>
                <a:latin typeface="Verdana"/>
                <a:cs typeface="Verdana"/>
              </a:rPr>
              <a:t>Conventional wiring</a:t>
            </a:r>
            <a:r>
              <a:rPr dirty="0" sz="1900" spc="-1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900" spc="-5" b="1">
                <a:solidFill>
                  <a:srgbClr val="032B5F"/>
                </a:solidFill>
                <a:latin typeface="Verdana"/>
                <a:cs typeface="Verdana"/>
              </a:rPr>
              <a:t>solutions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Time</a:t>
            </a:r>
            <a:r>
              <a:rPr dirty="0" sz="1700" spc="-3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consuming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97C00E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Material-intensive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7C00E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Building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Mess &amp;</a:t>
            </a:r>
            <a:r>
              <a:rPr dirty="0" sz="1700" spc="-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Noise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7C00E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Inflexible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97C00E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Expensive Over </a:t>
            </a: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Building</a:t>
            </a:r>
            <a:r>
              <a:rPr dirty="0" sz="1700" spc="-10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Lifespan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97C00E"/>
              </a:buClr>
              <a:buFont typeface="Wingdings"/>
              <a:buChar char=""/>
            </a:pPr>
            <a:endParaRPr sz="2800">
              <a:latin typeface="Times New Roman"/>
              <a:cs typeface="Times New Roman"/>
            </a:endParaRPr>
          </a:p>
          <a:p>
            <a:pPr marL="240665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High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costs with retrofitting and </a:t>
            </a: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change of</a:t>
            </a:r>
            <a:r>
              <a:rPr dirty="0" sz="1700" spc="-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use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1188" y="1700212"/>
            <a:ext cx="2179636" cy="2027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1188" y="3787800"/>
            <a:ext cx="2214549" cy="2305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1362" y="552576"/>
            <a:ext cx="602107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Products</a:t>
            </a:r>
            <a:r>
              <a:rPr dirty="0" sz="20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–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http://www.enocean-alliance.org/en/products</a:t>
            </a:r>
            <a:r>
              <a:rPr dirty="0" u="heavy" sz="2000" spc="-5">
                <a:solidFill>
                  <a:srgbClr val="99A9BE"/>
                </a:solidFill>
                <a:uFill>
                  <a:solidFill>
                    <a:srgbClr val="99A9BE"/>
                  </a:solidFill>
                </a:uFill>
                <a:latin typeface="Verdana"/>
                <a:cs typeface="Verdana"/>
                <a:hlinkClick r:id="rId2"/>
              </a:rPr>
              <a:t>/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825" y="6403807"/>
            <a:ext cx="7860665" cy="12446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  <a:tabLst>
                <a:tab pos="7447915" algn="l"/>
              </a:tabLst>
            </a:pP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© EnOcean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Alliance 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| 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Intelligent and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Green 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Buidlings </a:t>
            </a:r>
            <a:r>
              <a:rPr dirty="0" sz="800" spc="18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| </a:t>
            </a:r>
            <a:r>
              <a:rPr dirty="0" sz="800" spc="4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2014	</a:t>
            </a: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90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r>
              <a:rPr dirty="0" sz="800">
                <a:solidFill>
                  <a:srgbClr val="666666"/>
                </a:solidFill>
                <a:latin typeface="Verdana"/>
                <a:cs typeface="Verdana"/>
              </a:rPr>
              <a:t>70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7651" y="1484783"/>
            <a:ext cx="7965117" cy="5073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769100" cy="619125"/>
          </a:xfrm>
          <a:custGeom>
            <a:avLst/>
            <a:gdLst/>
            <a:ahLst/>
            <a:cxnLst/>
            <a:rect l="l" t="t" r="r" b="b"/>
            <a:pathLst>
              <a:path w="6769100" h="619125">
                <a:moveTo>
                  <a:pt x="0" y="0"/>
                </a:moveTo>
                <a:lnTo>
                  <a:pt x="6769100" y="0"/>
                </a:lnTo>
                <a:lnTo>
                  <a:pt x="6769100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2771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z="2000" spc="-5"/>
              <a:t>Find </a:t>
            </a:r>
            <a:r>
              <a:rPr dirty="0" sz="2000"/>
              <a:t>your </a:t>
            </a:r>
            <a:r>
              <a:rPr dirty="0" sz="2000" spc="-5"/>
              <a:t>solution</a:t>
            </a:r>
            <a:r>
              <a:rPr dirty="0" sz="2000" spc="-50"/>
              <a:t> </a:t>
            </a:r>
            <a:r>
              <a:rPr dirty="0" sz="2000"/>
              <a:t>–</a:t>
            </a:r>
            <a:endParaRPr sz="2000"/>
          </a:p>
          <a:p>
            <a:pPr marL="525145">
              <a:lnSpc>
                <a:spcPct val="100000"/>
              </a:lnSpc>
            </a:pPr>
            <a:r>
              <a:rPr dirty="0" sz="2000" spc="-5">
                <a:hlinkClick r:id="rId2"/>
              </a:rPr>
              <a:t>http://www.enocean-alliance.org/en/solutionfinder/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8493316" y="6252019"/>
            <a:ext cx="13843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666666"/>
                </a:solidFill>
                <a:latin typeface="Arial"/>
                <a:cs typeface="Arial"/>
              </a:rPr>
              <a:t>71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9750" y="1557337"/>
            <a:ext cx="8316416" cy="47650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71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337300" cy="619125"/>
          </a:xfrm>
          <a:custGeom>
            <a:avLst/>
            <a:gdLst/>
            <a:ahLst/>
            <a:cxnLst/>
            <a:rect l="l" t="t" r="r" b="b"/>
            <a:pathLst>
              <a:path w="6337300" h="619125">
                <a:moveTo>
                  <a:pt x="0" y="0"/>
                </a:moveTo>
                <a:lnTo>
                  <a:pt x="6337300" y="0"/>
                </a:lnTo>
                <a:lnTo>
                  <a:pt x="6337300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41362" y="576962"/>
            <a:ext cx="608965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6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Available 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here</a:t>
            </a:r>
            <a:r>
              <a:rPr dirty="0" sz="1800" spc="-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–</a:t>
            </a:r>
            <a:endParaRPr sz="1800">
              <a:latin typeface="Verdana"/>
              <a:cs typeface="Verdana"/>
            </a:endParaRPr>
          </a:p>
          <a:p>
            <a:pPr marL="12700">
              <a:lnSpc>
                <a:spcPts val="2280"/>
              </a:lnSpc>
            </a:pPr>
            <a:r>
              <a:rPr dirty="0" sz="1900" spc="-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http://www.enocean-alliance.org/en/wheretobuy/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535" y="1772816"/>
            <a:ext cx="8145485" cy="4286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71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266180" cy="619125"/>
          </a:xfrm>
          <a:custGeom>
            <a:avLst/>
            <a:gdLst/>
            <a:ahLst/>
            <a:cxnLst/>
            <a:rect l="l" t="t" r="r" b="b"/>
            <a:pathLst>
              <a:path w="6266180" h="619125">
                <a:moveTo>
                  <a:pt x="0" y="0"/>
                </a:moveTo>
                <a:lnTo>
                  <a:pt x="6265862" y="0"/>
                </a:lnTo>
                <a:lnTo>
                  <a:pt x="6265862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8600" y="552576"/>
            <a:ext cx="868680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105"/>
              </a:spcBef>
            </a:pP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</a:rPr>
              <a:t>References</a:t>
            </a:r>
            <a:r>
              <a:rPr dirty="0" sz="200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>
                <a:solidFill>
                  <a:srgbClr val="FFFFFF"/>
                </a:solidFill>
                <a:latin typeface="Verdana"/>
                <a:cs typeface="Verdana"/>
              </a:rPr>
              <a:t>–</a:t>
            </a:r>
            <a:endParaRPr sz="2000">
              <a:latin typeface="Verdana"/>
              <a:cs typeface="Verdana"/>
            </a:endParaRPr>
          </a:p>
          <a:p>
            <a:pPr marL="525145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http://www.enocean-alliance.org/en/references/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750" y="1557337"/>
            <a:ext cx="8164355" cy="4424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71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0185" rIns="0" bIns="0" rtlCol="0" vert="horz">
            <a:spAutoFit/>
          </a:bodyPr>
          <a:lstStyle/>
          <a:p>
            <a:pPr marL="525145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Useful information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71</a:t>
            </a:fld>
            <a:endParaRPr sz="8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272415" marR="5080" indent="-228600">
              <a:lnSpc>
                <a:spcPts val="1760"/>
              </a:lnSpc>
              <a:spcBef>
                <a:spcPts val="190"/>
              </a:spcBef>
              <a:buClr>
                <a:srgbClr val="97C00E"/>
              </a:buClr>
              <a:buFont typeface="Wingdings"/>
              <a:buChar char=""/>
              <a:tabLst>
                <a:tab pos="272415" algn="l"/>
              </a:tabLst>
            </a:pPr>
            <a:r>
              <a:rPr dirty="0" spc="-5" b="1">
                <a:latin typeface="Verdana"/>
                <a:cs typeface="Verdana"/>
              </a:rPr>
              <a:t>Coverage planning: </a:t>
            </a:r>
            <a:r>
              <a:rPr dirty="0" spc="-5" b="1">
                <a:latin typeface="Verdana"/>
                <a:cs typeface="Verdana"/>
                <a:hlinkClick r:id="rId2"/>
              </a:rPr>
              <a:t> </a:t>
            </a:r>
            <a:r>
              <a:rPr dirty="0" spc="-5">
                <a:hlinkClick r:id="rId2"/>
              </a:rPr>
              <a:t>http://www.enocean.com/fileadmin/redaktion/pdf/app_notes/AN001_RANGE_PL </a:t>
            </a:r>
            <a:r>
              <a:rPr dirty="0" spc="-5"/>
              <a:t> ANNING_2013_en.pdf</a:t>
            </a:r>
          </a:p>
          <a:p>
            <a:pPr marL="31115">
              <a:lnSpc>
                <a:spcPct val="100000"/>
              </a:lnSpc>
              <a:spcBef>
                <a:spcPts val="40"/>
              </a:spcBef>
              <a:buClr>
                <a:srgbClr val="97C00E"/>
              </a:buClr>
              <a:buFont typeface="Wingdings"/>
              <a:buChar char=""/>
            </a:pPr>
            <a:endParaRPr sz="1950">
              <a:latin typeface="Times New Roman"/>
              <a:cs typeface="Times New Roman"/>
            </a:endParaRPr>
          </a:p>
          <a:p>
            <a:pPr marL="272415" indent="-228600">
              <a:lnSpc>
                <a:spcPts val="1780"/>
              </a:lnSpc>
              <a:buClr>
                <a:srgbClr val="97C00E"/>
              </a:buClr>
              <a:buFont typeface="Wingdings"/>
              <a:buChar char=""/>
              <a:tabLst>
                <a:tab pos="272415" algn="l"/>
              </a:tabLst>
            </a:pPr>
            <a:r>
              <a:rPr dirty="0" spc="-5" b="1">
                <a:latin typeface="Verdana"/>
                <a:cs typeface="Verdana"/>
              </a:rPr>
              <a:t>Brochures</a:t>
            </a:r>
            <a:r>
              <a:rPr dirty="0" spc="-5"/>
              <a:t>:</a:t>
            </a:r>
          </a:p>
          <a:p>
            <a:pPr marL="272415">
              <a:lnSpc>
                <a:spcPts val="1780"/>
              </a:lnSpc>
            </a:pPr>
            <a:r>
              <a:rPr dirty="0" spc="-5">
                <a:hlinkClick r:id="rId3"/>
              </a:rPr>
              <a:t>http://www.enocean-alliance.org/en/downloads/</a:t>
            </a:r>
          </a:p>
          <a:p>
            <a:pPr marL="31115">
              <a:lnSpc>
                <a:spcPct val="100000"/>
              </a:lnSpc>
              <a:spcBef>
                <a:spcPts val="30"/>
              </a:spcBef>
            </a:pPr>
            <a:endParaRPr sz="2000">
              <a:latin typeface="Times New Roman"/>
              <a:cs typeface="Times New Roman"/>
            </a:endParaRPr>
          </a:p>
          <a:p>
            <a:pPr marL="272415" indent="-228600">
              <a:lnSpc>
                <a:spcPts val="1780"/>
              </a:lnSpc>
              <a:buClr>
                <a:srgbClr val="97C00E"/>
              </a:buClr>
              <a:buFont typeface="Wingdings"/>
              <a:buChar char=""/>
              <a:tabLst>
                <a:tab pos="272415" algn="l"/>
              </a:tabLst>
            </a:pPr>
            <a:r>
              <a:rPr dirty="0" spc="-5" b="1">
                <a:latin typeface="Verdana"/>
                <a:cs typeface="Verdana"/>
              </a:rPr>
              <a:t>Technical</a:t>
            </a:r>
            <a:r>
              <a:rPr dirty="0" spc="-25" b="1">
                <a:latin typeface="Verdana"/>
                <a:cs typeface="Verdana"/>
              </a:rPr>
              <a:t> </a:t>
            </a:r>
            <a:r>
              <a:rPr dirty="0" spc="-5" b="1">
                <a:latin typeface="Verdana"/>
                <a:cs typeface="Verdana"/>
              </a:rPr>
              <a:t>information</a:t>
            </a:r>
            <a:r>
              <a:rPr dirty="0" spc="-5"/>
              <a:t>:</a:t>
            </a:r>
          </a:p>
          <a:p>
            <a:pPr marL="271780">
              <a:lnSpc>
                <a:spcPts val="1780"/>
              </a:lnSpc>
            </a:pPr>
            <a:r>
              <a:rPr dirty="0" spc="-5">
                <a:hlinkClick r:id="rId4"/>
              </a:rPr>
              <a:t>http://www.enocean-alliance.org/en/white_papers/</a:t>
            </a:r>
          </a:p>
          <a:p>
            <a:pPr marL="31115">
              <a:lnSpc>
                <a:spcPct val="100000"/>
              </a:lnSpc>
              <a:spcBef>
                <a:spcPts val="5"/>
              </a:spcBef>
            </a:pPr>
            <a:endParaRPr sz="2100">
              <a:latin typeface="Times New Roman"/>
              <a:cs typeface="Times New Roman"/>
            </a:endParaRPr>
          </a:p>
          <a:p>
            <a:pPr marL="272415" marR="4459605" indent="-272415">
              <a:lnSpc>
                <a:spcPts val="1760"/>
              </a:lnSpc>
              <a:buClr>
                <a:srgbClr val="97C00E"/>
              </a:buClr>
              <a:buFont typeface="Wingdings"/>
              <a:buChar char=""/>
              <a:tabLst>
                <a:tab pos="272415" algn="l"/>
              </a:tabLst>
            </a:pPr>
            <a:r>
              <a:rPr dirty="0" spc="-5" b="1">
                <a:latin typeface="Verdana"/>
                <a:cs typeface="Verdana"/>
              </a:rPr>
              <a:t>Videos</a:t>
            </a:r>
            <a:r>
              <a:rPr dirty="0" spc="-5"/>
              <a:t>: </a:t>
            </a:r>
            <a:r>
              <a:rPr dirty="0" spc="-5">
                <a:hlinkClick r:id="rId5"/>
              </a:rPr>
              <a:t> </a:t>
            </a:r>
            <a:r>
              <a:rPr dirty="0" spc="-10">
                <a:hlinkClick r:id="rId5"/>
              </a:rPr>
              <a:t>www</a:t>
            </a:r>
            <a:r>
              <a:rPr dirty="0" spc="-10">
                <a:hlinkClick r:id="rId5"/>
              </a:rPr>
              <a:t>.</a:t>
            </a:r>
            <a:r>
              <a:rPr dirty="0">
                <a:hlinkClick r:id="rId5"/>
              </a:rPr>
              <a:t>yo</a:t>
            </a:r>
            <a:r>
              <a:rPr dirty="0" spc="-5">
                <a:hlinkClick r:id="rId5"/>
              </a:rPr>
              <a:t>utu</a:t>
            </a:r>
            <a:r>
              <a:rPr dirty="0">
                <a:hlinkClick r:id="rId5"/>
              </a:rPr>
              <a:t>b</a:t>
            </a:r>
            <a:r>
              <a:rPr dirty="0" spc="-10">
                <a:hlinkClick r:id="rId5"/>
              </a:rPr>
              <a:t>e.</a:t>
            </a:r>
            <a:r>
              <a:rPr dirty="0" spc="-5">
                <a:hlinkClick r:id="rId5"/>
              </a:rPr>
              <a:t>c</a:t>
            </a:r>
            <a:r>
              <a:rPr dirty="0">
                <a:hlinkClick r:id="rId5"/>
              </a:rPr>
              <a:t>om</a:t>
            </a:r>
            <a:r>
              <a:rPr dirty="0" spc="-5">
                <a:hlinkClick r:id="rId5"/>
              </a:rPr>
              <a:t>/</a:t>
            </a:r>
            <a:r>
              <a:rPr dirty="0" spc="-5">
                <a:hlinkClick r:id="rId5"/>
              </a:rPr>
              <a:t>us</a:t>
            </a:r>
            <a:r>
              <a:rPr dirty="0" spc="-10">
                <a:hlinkClick r:id="rId5"/>
              </a:rPr>
              <a:t>e</a:t>
            </a:r>
            <a:r>
              <a:rPr dirty="0" spc="-5">
                <a:hlinkClick r:id="rId5"/>
              </a:rPr>
              <a:t>r</a:t>
            </a:r>
            <a:r>
              <a:rPr dirty="0" spc="-5">
                <a:hlinkClick r:id="rId5"/>
              </a:rPr>
              <a:t>/</a:t>
            </a:r>
            <a:r>
              <a:rPr dirty="0" spc="-5">
                <a:hlinkClick r:id="rId5"/>
              </a:rPr>
              <a:t>E</a:t>
            </a:r>
            <a:r>
              <a:rPr dirty="0" spc="-10">
                <a:hlinkClick r:id="rId5"/>
              </a:rPr>
              <a:t>nOc</a:t>
            </a:r>
            <a:r>
              <a:rPr dirty="0" spc="-15">
                <a:hlinkClick r:id="rId5"/>
              </a:rPr>
              <a:t>e</a:t>
            </a:r>
            <a:r>
              <a:rPr dirty="0" spc="-10">
                <a:hlinkClick r:id="rId5"/>
              </a:rPr>
              <a:t>an</a:t>
            </a:r>
          </a:p>
          <a:p>
            <a:pPr marL="31115">
              <a:lnSpc>
                <a:spcPct val="100000"/>
              </a:lnSpc>
              <a:spcBef>
                <a:spcPts val="35"/>
              </a:spcBef>
              <a:buClr>
                <a:srgbClr val="97C00E"/>
              </a:buClr>
              <a:buFont typeface="Wingdings"/>
              <a:buChar char=""/>
            </a:pPr>
            <a:endParaRPr sz="1950">
              <a:latin typeface="Times New Roman"/>
              <a:cs typeface="Times New Roman"/>
            </a:endParaRPr>
          </a:p>
          <a:p>
            <a:pPr marL="272415" indent="-228600">
              <a:lnSpc>
                <a:spcPct val="100000"/>
              </a:lnSpc>
              <a:spcBef>
                <a:spcPts val="5"/>
              </a:spcBef>
              <a:buClr>
                <a:srgbClr val="97C00E"/>
              </a:buClr>
              <a:buFont typeface="Wingdings"/>
              <a:buChar char=""/>
              <a:tabLst>
                <a:tab pos="272415" algn="l"/>
              </a:tabLst>
            </a:pPr>
            <a:r>
              <a:rPr dirty="0" spc="-5" b="1">
                <a:latin typeface="Verdana"/>
                <a:cs typeface="Verdana"/>
              </a:rPr>
              <a:t>Social</a:t>
            </a:r>
            <a:r>
              <a:rPr dirty="0" spc="-35" b="1">
                <a:latin typeface="Verdana"/>
                <a:cs typeface="Verdana"/>
              </a:rPr>
              <a:t> </a:t>
            </a:r>
            <a:r>
              <a:rPr dirty="0" spc="-5" b="1">
                <a:latin typeface="Verdana"/>
                <a:cs typeface="Verdana"/>
              </a:rPr>
              <a:t>Media</a:t>
            </a:r>
          </a:p>
          <a:p>
            <a:pPr lvl="1" marL="513080" indent="-232410">
              <a:lnSpc>
                <a:spcPct val="100000"/>
              </a:lnSpc>
              <a:spcBef>
                <a:spcPts val="260"/>
              </a:spcBef>
              <a:buClr>
                <a:srgbClr val="C6E167"/>
              </a:buClr>
              <a:buFont typeface="Wingdings"/>
              <a:buChar char=""/>
              <a:tabLst>
                <a:tab pos="513715" algn="l"/>
              </a:tabLst>
            </a:pPr>
            <a:r>
              <a:rPr dirty="0" sz="1300" spc="-5">
                <a:solidFill>
                  <a:srgbClr val="032B5F"/>
                </a:solidFill>
                <a:latin typeface="Verdana"/>
                <a:cs typeface="Verdana"/>
              </a:rPr>
              <a:t>Twitter</a:t>
            </a:r>
            <a:r>
              <a:rPr dirty="0" sz="1500" spc="-5">
                <a:solidFill>
                  <a:srgbClr val="032B5F"/>
                </a:solidFill>
                <a:latin typeface="Verdana"/>
                <a:cs typeface="Verdana"/>
              </a:rPr>
              <a:t>:</a:t>
            </a:r>
            <a:r>
              <a:rPr dirty="0" sz="1500" spc="-3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500" spc="-5">
                <a:solidFill>
                  <a:srgbClr val="032B5F"/>
                </a:solidFill>
                <a:latin typeface="Verdana"/>
                <a:cs typeface="Verdana"/>
                <a:hlinkClick r:id="rId6"/>
              </a:rPr>
              <a:t>http://twitter.com/enoceanalliance</a:t>
            </a:r>
            <a:endParaRPr sz="1500">
              <a:latin typeface="Verdana"/>
              <a:cs typeface="Verdana"/>
            </a:endParaRPr>
          </a:p>
          <a:p>
            <a:pPr lvl="1" marL="513080" indent="-232410">
              <a:lnSpc>
                <a:spcPct val="100000"/>
              </a:lnSpc>
              <a:spcBef>
                <a:spcPts val="265"/>
              </a:spcBef>
              <a:buClr>
                <a:srgbClr val="C6E167"/>
              </a:buClr>
              <a:buFont typeface="Wingdings"/>
              <a:buChar char=""/>
              <a:tabLst>
                <a:tab pos="513715" algn="l"/>
              </a:tabLst>
            </a:pPr>
            <a:r>
              <a:rPr dirty="0" sz="1500" spc="-5">
                <a:solidFill>
                  <a:srgbClr val="032B5F"/>
                </a:solidFill>
                <a:latin typeface="Verdana"/>
                <a:cs typeface="Verdana"/>
              </a:rPr>
              <a:t>Facebook:</a:t>
            </a:r>
            <a:r>
              <a:rPr dirty="0" sz="1500" spc="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500" spc="-10">
                <a:solidFill>
                  <a:srgbClr val="032B5F"/>
                </a:solidFill>
                <a:latin typeface="Verdana"/>
                <a:cs typeface="Verdana"/>
                <a:hlinkClick r:id="rId7"/>
              </a:rPr>
              <a:t>www.facebook.com/pages/EnOcean-Alliance/109269292485427</a:t>
            </a:r>
            <a:endParaRPr sz="1500">
              <a:latin typeface="Verdana"/>
              <a:cs typeface="Verdana"/>
            </a:endParaRPr>
          </a:p>
          <a:p>
            <a:pPr lvl="1" marL="513080" indent="-232410">
              <a:lnSpc>
                <a:spcPct val="100000"/>
              </a:lnSpc>
              <a:spcBef>
                <a:spcPts val="265"/>
              </a:spcBef>
              <a:buClr>
                <a:srgbClr val="C6E167"/>
              </a:buClr>
              <a:buFont typeface="Wingdings"/>
              <a:buChar char=""/>
              <a:tabLst>
                <a:tab pos="513715" algn="l"/>
              </a:tabLst>
            </a:pPr>
            <a:r>
              <a:rPr dirty="0" sz="1500" spc="-5">
                <a:solidFill>
                  <a:srgbClr val="032B5F"/>
                </a:solidFill>
                <a:latin typeface="Verdana"/>
                <a:cs typeface="Verdana"/>
              </a:rPr>
              <a:t>LinkedIn: </a:t>
            </a:r>
            <a:r>
              <a:rPr dirty="0" sz="1500" spc="-5">
                <a:solidFill>
                  <a:srgbClr val="032B5F"/>
                </a:solidFill>
                <a:latin typeface="Verdana"/>
                <a:cs typeface="Verdana"/>
                <a:hlinkClick r:id="rId8"/>
              </a:rPr>
              <a:t>http://www.linkedin.com/groups?mostPopular=&amp;gid=3578554</a:t>
            </a:r>
            <a:endParaRPr sz="1500">
              <a:latin typeface="Verdana"/>
              <a:cs typeface="Verdana"/>
            </a:endParaRPr>
          </a:p>
          <a:p>
            <a:pPr lvl="1" marL="513080" indent="-232410">
              <a:lnSpc>
                <a:spcPct val="100000"/>
              </a:lnSpc>
              <a:spcBef>
                <a:spcPts val="265"/>
              </a:spcBef>
              <a:buClr>
                <a:srgbClr val="C6E167"/>
              </a:buClr>
              <a:buFont typeface="Wingdings"/>
              <a:buChar char=""/>
              <a:tabLst>
                <a:tab pos="513715" algn="l"/>
              </a:tabLst>
            </a:pPr>
            <a:r>
              <a:rPr dirty="0" sz="1500" spc="-5">
                <a:solidFill>
                  <a:srgbClr val="032B5F"/>
                </a:solidFill>
                <a:latin typeface="Verdana"/>
                <a:cs typeface="Verdana"/>
              </a:rPr>
              <a:t>Google+: </a:t>
            </a:r>
            <a:r>
              <a:rPr dirty="0" sz="1500" spc="-10">
                <a:solidFill>
                  <a:srgbClr val="032B5F"/>
                </a:solidFill>
                <a:latin typeface="Verdana"/>
                <a:cs typeface="Verdana"/>
              </a:rPr>
              <a:t>https://plus.google.com/u/0/107585984916165196922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92937" y="417513"/>
            <a:ext cx="1720227" cy="74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8600" y="228600"/>
            <a:ext cx="8686800" cy="6400800"/>
          </a:xfrm>
          <a:custGeom>
            <a:avLst/>
            <a:gdLst/>
            <a:ahLst/>
            <a:cxnLst/>
            <a:rect l="l" t="t" r="r" b="b"/>
            <a:pathLst>
              <a:path w="8686800" h="6400800">
                <a:moveTo>
                  <a:pt x="0" y="0"/>
                </a:moveTo>
                <a:lnTo>
                  <a:pt x="8686393" y="0"/>
                </a:lnTo>
                <a:lnTo>
                  <a:pt x="8686393" y="6400800"/>
                </a:lnTo>
                <a:lnTo>
                  <a:pt x="0" y="6400800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362" y="4976812"/>
            <a:ext cx="5758180" cy="395605"/>
          </a:xfrm>
          <a:custGeom>
            <a:avLst/>
            <a:gdLst/>
            <a:ahLst/>
            <a:cxnLst/>
            <a:rect l="l" t="t" r="r" b="b"/>
            <a:pathLst>
              <a:path w="5758180" h="395604">
                <a:moveTo>
                  <a:pt x="0" y="0"/>
                </a:moveTo>
                <a:lnTo>
                  <a:pt x="5757862" y="0"/>
                </a:lnTo>
                <a:lnTo>
                  <a:pt x="5757862" y="395287"/>
                </a:lnTo>
                <a:lnTo>
                  <a:pt x="0" y="395287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8825" y="5835650"/>
            <a:ext cx="2362200" cy="685800"/>
          </a:xfrm>
          <a:custGeom>
            <a:avLst/>
            <a:gdLst/>
            <a:ahLst/>
            <a:cxnLst/>
            <a:rect l="l" t="t" r="r" b="b"/>
            <a:pathLst>
              <a:path w="2362200" h="685800">
                <a:moveTo>
                  <a:pt x="0" y="0"/>
                </a:moveTo>
                <a:lnTo>
                  <a:pt x="2362200" y="0"/>
                </a:lnTo>
                <a:lnTo>
                  <a:pt x="23622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46125" y="5819902"/>
            <a:ext cx="16522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EnOcean</a:t>
            </a:r>
            <a:r>
              <a:rPr dirty="0" sz="9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Alliance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2400 Camino Ramon, Suite 375  San Ramon, CA</a:t>
            </a:r>
            <a:r>
              <a:rPr dirty="0" sz="9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94583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USA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32137" y="5835650"/>
            <a:ext cx="2819400" cy="685800"/>
          </a:xfrm>
          <a:custGeom>
            <a:avLst/>
            <a:gdLst/>
            <a:ahLst/>
            <a:cxnLst/>
            <a:rect l="l" t="t" r="r" b="b"/>
            <a:pathLst>
              <a:path w="2819400" h="685800">
                <a:moveTo>
                  <a:pt x="0" y="0"/>
                </a:moveTo>
                <a:lnTo>
                  <a:pt x="2819273" y="0"/>
                </a:lnTo>
                <a:lnTo>
                  <a:pt x="2819273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19437" y="5819902"/>
            <a:ext cx="148145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Phone US: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+1.925.275-6601</a:t>
            </a:r>
            <a:endParaRPr sz="900">
              <a:latin typeface="Arial"/>
              <a:cs typeface="Arial"/>
            </a:endParaRPr>
          </a:p>
          <a:p>
            <a:pPr marL="12700" marR="95250">
              <a:lnSpc>
                <a:spcPct val="100000"/>
              </a:lnSpc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info@enocean-alliance.org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www.enocean-alliance.org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92937" y="5715000"/>
            <a:ext cx="1720773" cy="7445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6725" y="414337"/>
            <a:ext cx="8151812" cy="43814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71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134" y="2090647"/>
            <a:ext cx="2782043" cy="280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5145" marR="3042920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Conventional wireless technology  requires</a:t>
            </a:r>
            <a:r>
              <a:rPr dirty="0" sz="2400"/>
              <a:t> </a:t>
            </a:r>
            <a:r>
              <a:rPr dirty="0" sz="2400" spc="-5"/>
              <a:t>batteries</a:t>
            </a:r>
            <a:endParaRPr sz="24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3235" y="1581346"/>
            <a:ext cx="3534410" cy="3576954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Batteries</a:t>
            </a:r>
            <a:r>
              <a:rPr dirty="0" sz="2000" spc="-35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require:</a:t>
            </a:r>
            <a:endParaRPr sz="20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Monitoring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&amp;</a:t>
            </a:r>
            <a:r>
              <a:rPr dirty="0" sz="1800" spc="-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Tracking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6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Stocking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6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Access and</a:t>
            </a:r>
            <a:r>
              <a:rPr dirty="0" sz="1800" spc="-1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replacement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60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Costly</a:t>
            </a:r>
            <a:r>
              <a:rPr dirty="0" sz="1800" spc="-1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Disposal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97C00E"/>
              </a:buClr>
              <a:buFont typeface="Wingdings"/>
              <a:buChar char=""/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Batteries</a:t>
            </a:r>
            <a:r>
              <a:rPr dirty="0" sz="2000" spc="-30" b="1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2000" b="1">
                <a:solidFill>
                  <a:srgbClr val="032B5F"/>
                </a:solidFill>
                <a:latin typeface="Verdana"/>
                <a:cs typeface="Verdana"/>
              </a:rPr>
              <a:t>:</a:t>
            </a:r>
            <a:endParaRPr sz="20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Cause</a:t>
            </a:r>
            <a:r>
              <a:rPr dirty="0" sz="1800" spc="-2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032B5F"/>
                </a:solidFill>
                <a:latin typeface="Verdana"/>
                <a:cs typeface="Verdana"/>
              </a:rPr>
              <a:t>Pollution</a:t>
            </a:r>
            <a:endParaRPr sz="1800">
              <a:latin typeface="Verdana"/>
              <a:cs typeface="Verdana"/>
            </a:endParaRPr>
          </a:p>
          <a:p>
            <a:pPr marL="241300" indent="-228600">
              <a:lnSpc>
                <a:spcPct val="100000"/>
              </a:lnSpc>
              <a:spcBef>
                <a:spcPts val="86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Require regular</a:t>
            </a:r>
            <a:r>
              <a:rPr dirty="0" sz="1800" spc="-4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032B5F"/>
                </a:solidFill>
                <a:latin typeface="Verdana"/>
                <a:cs typeface="Verdana"/>
              </a:rPr>
              <a:t>replacement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4062" y="563562"/>
            <a:ext cx="6028055" cy="619125"/>
          </a:xfrm>
          <a:custGeom>
            <a:avLst/>
            <a:gdLst/>
            <a:ahLst/>
            <a:cxnLst/>
            <a:rect l="l" t="t" r="r" b="b"/>
            <a:pathLst>
              <a:path w="6028055" h="619125">
                <a:moveTo>
                  <a:pt x="0" y="0"/>
                </a:moveTo>
                <a:lnTo>
                  <a:pt x="6027737" y="0"/>
                </a:lnTo>
                <a:lnTo>
                  <a:pt x="6027737" y="619125"/>
                </a:lnTo>
                <a:lnTo>
                  <a:pt x="0" y="619125"/>
                </a:lnTo>
                <a:lnTo>
                  <a:pt x="0" y="0"/>
                </a:lnTo>
                <a:close/>
              </a:path>
            </a:pathLst>
          </a:custGeom>
          <a:solidFill>
            <a:srgbClr val="97C0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25145" marR="2562225">
              <a:lnSpc>
                <a:spcPct val="100000"/>
              </a:lnSpc>
              <a:spcBef>
                <a:spcPts val="100"/>
              </a:spcBef>
            </a:pPr>
            <a:r>
              <a:rPr dirty="0" sz="2400" spc="-5"/>
              <a:t>Customer wishes </a:t>
            </a:r>
            <a:r>
              <a:rPr dirty="0" sz="2400"/>
              <a:t>and </a:t>
            </a:r>
            <a:r>
              <a:rPr dirty="0" sz="2400" spc="-5"/>
              <a:t>modern </a:t>
            </a:r>
            <a:r>
              <a:rPr dirty="0" sz="2400"/>
              <a:t>house  </a:t>
            </a:r>
            <a:r>
              <a:rPr dirty="0" sz="2400" spc="-5"/>
              <a:t>technology</a:t>
            </a:r>
            <a:r>
              <a:rPr dirty="0" sz="2400" spc="20"/>
              <a:t> </a:t>
            </a:r>
            <a:r>
              <a:rPr dirty="0" sz="2400" spc="-5"/>
              <a:t>requirements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263157" y="1686585"/>
            <a:ext cx="5109210" cy="42754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Easy use and</a:t>
            </a:r>
            <a:r>
              <a:rPr dirty="0" sz="1700" spc="-3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install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7C00E"/>
              </a:buClr>
              <a:buFont typeface="Wingdings"/>
              <a:buChar char=""/>
            </a:pPr>
            <a:endParaRPr sz="2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Suitable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for </a:t>
            </a: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simple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and </a:t>
            </a: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complex</a:t>
            </a:r>
            <a:r>
              <a:rPr dirty="0" sz="1700" spc="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applications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7C00E"/>
              </a:buClr>
              <a:buFont typeface="Wingdings"/>
              <a:buChar char=""/>
            </a:pPr>
            <a:endParaRPr sz="2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Simple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function changes</a:t>
            </a:r>
            <a:r>
              <a:rPr dirty="0" sz="1700" spc="-4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possible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7C00E"/>
              </a:buClr>
              <a:buFont typeface="Wingdings"/>
              <a:buChar char=""/>
            </a:pPr>
            <a:endParaRPr sz="2450">
              <a:latin typeface="Times New Roman"/>
              <a:cs typeface="Times New Roman"/>
            </a:endParaRPr>
          </a:p>
          <a:p>
            <a:pPr marL="241300" marR="635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Upgradeable, expandable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and flexible </a:t>
            </a: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at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any  time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7C00E"/>
              </a:buClr>
              <a:buFont typeface="Wingdings"/>
              <a:buChar char=""/>
            </a:pPr>
            <a:endParaRPr sz="2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Adaptable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to technical</a:t>
            </a:r>
            <a:r>
              <a:rPr dirty="0" sz="1700" spc="-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innovations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7C00E"/>
              </a:buClr>
              <a:buFont typeface="Wingdings"/>
              <a:buChar char=""/>
            </a:pPr>
            <a:endParaRPr sz="2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Wide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range </a:t>
            </a: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of products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and</a:t>
            </a:r>
            <a:r>
              <a:rPr dirty="0" sz="1700" spc="-10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manufacturers</a:t>
            </a:r>
            <a:endParaRPr sz="17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7C00E"/>
              </a:buClr>
              <a:buFont typeface="Wingdings"/>
              <a:buChar char=""/>
            </a:pPr>
            <a:endParaRPr sz="2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97C00E"/>
              </a:buClr>
              <a:buFont typeface="Wingdings"/>
              <a:buChar char=""/>
              <a:tabLst>
                <a:tab pos="241300" algn="l"/>
              </a:tabLst>
            </a:pPr>
            <a:r>
              <a:rPr dirty="0" sz="1700" spc="-5">
                <a:solidFill>
                  <a:srgbClr val="032B5F"/>
                </a:solidFill>
                <a:latin typeface="Verdana"/>
                <a:cs typeface="Verdana"/>
              </a:rPr>
              <a:t>Good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price/performance</a:t>
            </a:r>
            <a:r>
              <a:rPr dirty="0" sz="1700" spc="-35">
                <a:solidFill>
                  <a:srgbClr val="032B5F"/>
                </a:solidFill>
                <a:latin typeface="Verdana"/>
                <a:cs typeface="Verdana"/>
              </a:rPr>
              <a:t> </a:t>
            </a:r>
            <a:r>
              <a:rPr dirty="0" sz="1700">
                <a:solidFill>
                  <a:srgbClr val="032B5F"/>
                </a:solidFill>
                <a:latin typeface="Verdana"/>
                <a:cs typeface="Verdana"/>
              </a:rPr>
              <a:t>ratio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1188" y="1560512"/>
            <a:ext cx="2232025" cy="2232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1188" y="3976687"/>
            <a:ext cx="2232025" cy="2297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© EnOcean </a:t>
            </a:r>
            <a:r>
              <a:rPr dirty="0" spc="-5"/>
              <a:t>Alliance </a:t>
            </a:r>
            <a:r>
              <a:rPr dirty="0"/>
              <a:t>| </a:t>
            </a:r>
            <a:r>
              <a:rPr dirty="0" spc="-5"/>
              <a:t>Intelligent and </a:t>
            </a:r>
            <a:r>
              <a:rPr dirty="0"/>
              <a:t>Green </a:t>
            </a:r>
            <a:r>
              <a:rPr dirty="0" spc="-5"/>
              <a:t>Buidlings </a:t>
            </a:r>
            <a:r>
              <a:rPr dirty="0"/>
              <a:t>|</a:t>
            </a:r>
            <a:r>
              <a:rPr dirty="0" spc="145"/>
              <a:t> </a:t>
            </a:r>
            <a:r>
              <a:rPr dirty="0"/>
              <a:t>2014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94699" y="6391107"/>
            <a:ext cx="449580" cy="1498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-5">
                <a:solidFill>
                  <a:srgbClr val="666666"/>
                </a:solidFill>
                <a:latin typeface="Verdana"/>
                <a:cs typeface="Verdana"/>
              </a:rPr>
              <a:t>Page</a:t>
            </a:r>
            <a:r>
              <a:rPr dirty="0" sz="800" spc="-65">
                <a:solidFill>
                  <a:srgbClr val="666666"/>
                </a:solidFill>
                <a:latin typeface="Verdana"/>
                <a:cs typeface="Verdana"/>
              </a:rPr>
              <a:t> </a:t>
            </a:r>
            <a:fld id="{81D60167-4931-47E6-BA6A-407CBD079E47}" type="slidenum">
              <a:rPr dirty="0" sz="800">
                <a:solidFill>
                  <a:srgbClr val="666666"/>
                </a:solidFill>
                <a:latin typeface="Verdana"/>
                <a:cs typeface="Verdana"/>
              </a:rPr>
              <a:t>10</a:t>
            </a:fld>
            <a:endParaRPr sz="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Angelkoski, Zeljko</dc:creator>
  <dc:title>EnOcean-Technology for intelligent and green buildings</dc:title>
  <dcterms:created xsi:type="dcterms:W3CDTF">2021-01-01T15:28:24Z</dcterms:created>
  <dcterms:modified xsi:type="dcterms:W3CDTF">2021-01-01T15:28:24Z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2014-06-04T00:00:00Z</vt:filetime>
  </property>
  <property fmtid="{D5CDD505-2E9C-101B-9397-08002B2CF9AE}" pid="3" name="Creator">
    <vt:lpwstr>Acrobat PDFMaker 9.1 für PowerPoint</vt:lpwstr>
  </property>
  <property fmtid="{D5CDD505-2E9C-101B-9397-08002B2CF9AE}" pid="4" name="LastSaved">
    <vt:filetime>2021-01-01T00:00:00Z</vt:filetime>
  </property>
</Properties>
</file>